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7" r:id="rId2"/>
    <p:sldId id="259" r:id="rId3"/>
    <p:sldId id="260" r:id="rId4"/>
    <p:sldId id="261" r:id="rId5"/>
    <p:sldId id="274" r:id="rId6"/>
    <p:sldId id="263" r:id="rId7"/>
    <p:sldId id="265" r:id="rId8"/>
    <p:sldId id="268" r:id="rId9"/>
    <p:sldId id="270" r:id="rId10"/>
    <p:sldId id="285" r:id="rId11"/>
    <p:sldId id="284" r:id="rId12"/>
  </p:sldIdLst>
  <p:sldSz cx="12192000" cy="6858000"/>
  <p:notesSz cx="6858000" cy="9144000"/>
  <p:custDataLst>
    <p:tags r:id="rId1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86483" autoAdjust="0"/>
  </p:normalViewPr>
  <p:slideViewPr>
    <p:cSldViewPr snapToGrid="0" showGuides="1">
      <p:cViewPr varScale="1">
        <p:scale>
          <a:sx n="102" d="100"/>
          <a:sy n="102" d="100"/>
        </p:scale>
        <p:origin x="108" y="2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250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DEC44-8A14-4EE7-AC92-B46E561C4445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317AB8-2222-4848-98C9-0201A88D7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96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0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761" r="8309" b="2851"/>
            <a:stretch/>
          </p:blipFill>
          <p:spPr>
            <a:xfrm>
              <a:off x="1" y="1"/>
              <a:ext cx="12191998" cy="6857999"/>
            </a:xfrm>
            <a:prstGeom prst="rect">
              <a:avLst/>
            </a:prstGeom>
          </p:spPr>
        </p:pic>
        <p:sp>
          <p:nvSpPr>
            <p:cNvPr id="6" name="矩形 5"/>
            <p:cNvSpPr>
              <a:spLocks/>
            </p:cNvSpPr>
            <p:nvPr/>
          </p:nvSpPr>
          <p:spPr>
            <a:xfrm flipV="1">
              <a:off x="0" y="0"/>
              <a:ext cx="12192000" cy="6858000"/>
            </a:xfrm>
            <a:prstGeom prst="rect">
              <a:avLst/>
            </a:prstGeom>
            <a:gradFill>
              <a:gsLst>
                <a:gs pos="3000">
                  <a:schemeClr val="accent1"/>
                </a:gs>
                <a:gs pos="100000">
                  <a:schemeClr val="accent1"/>
                </a:gs>
                <a:gs pos="46000">
                  <a:schemeClr val="accent3">
                    <a:alpha val="10000"/>
                  </a:schemeClr>
                </a:gs>
                <a:gs pos="87000">
                  <a:schemeClr val="accent3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8" name="标题 7"/>
          <p:cNvSpPr>
            <a:spLocks noGrp="1"/>
          </p:cNvSpPr>
          <p:nvPr>
            <p:ph type="ctrTitle" hasCustomPrompt="1"/>
          </p:nvPr>
        </p:nvSpPr>
        <p:spPr>
          <a:xfrm>
            <a:off x="660400" y="2831323"/>
            <a:ext cx="10858500" cy="1692275"/>
          </a:xfrm>
          <a:prstGeom prst="rect">
            <a:avLst/>
          </a:prstGeom>
        </p:spPr>
        <p:txBody>
          <a:bodyPr wrap="square" anchor="b">
            <a:normAutofit/>
          </a:bodyPr>
          <a:lstStyle>
            <a:lvl1pPr algn="ctr">
              <a:lnSpc>
                <a:spcPct val="100000"/>
              </a:lnSpc>
              <a:defRPr sz="6000">
                <a:effectLst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副标题 23"/>
          <p:cNvSpPr>
            <a:spLocks noGrp="1"/>
          </p:cNvSpPr>
          <p:nvPr>
            <p:ph type="subTitle" sz="quarter" idx="1" hasCustomPrompt="1"/>
          </p:nvPr>
        </p:nvSpPr>
        <p:spPr>
          <a:xfrm>
            <a:off x="3482897" y="4807740"/>
            <a:ext cx="5213506" cy="512506"/>
          </a:xfrm>
          <a:prstGeom prst="roundRect">
            <a:avLst>
              <a:gd name="adj" fmla="val 50000"/>
            </a:avLst>
          </a:prstGeom>
          <a:solidFill>
            <a:schemeClr val="tx1">
              <a:alpha val="30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8775700" y="5857100"/>
            <a:ext cx="2743200" cy="276999"/>
          </a:xfrm>
          <a:prstGeom prst="rect">
            <a:avLst/>
          </a:prstGeom>
        </p:spPr>
        <p:txBody>
          <a:bodyPr wrap="square" lIns="90000">
            <a:normAutofit/>
          </a:bodyPr>
          <a:lstStyle>
            <a:lvl1pPr marL="0" indent="0" algn="r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5857101"/>
            <a:ext cx="2822497" cy="276999"/>
          </a:xfrm>
          <a:prstGeom prst="rect">
            <a:avLst/>
          </a:prstGeom>
        </p:spPr>
        <p:txBody>
          <a:bodyPr wrap="none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www.officeplus.cn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 hasCustomPrompt="1"/>
          </p:nvPr>
        </p:nvSpPr>
        <p:spPr>
          <a:xfrm>
            <a:off x="660400" y="0"/>
            <a:ext cx="10858500" cy="10287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660400" y="1092200"/>
            <a:ext cx="10858500" cy="5041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  <a:lvl3pPr marL="1200150" indent="-285750">
              <a:buFont typeface="Arial" panose="020B0604020202020204" pitchFamily="34" charset="0"/>
              <a:buChar char="•"/>
              <a:defRPr/>
            </a:lvl3pPr>
            <a:lvl4pPr marL="1657350" indent="-285750">
              <a:buFont typeface="Arial" panose="020B0604020202020204" pitchFamily="34" charset="0"/>
              <a:buChar char="•"/>
              <a:defRPr/>
            </a:lvl4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CC038-FFCD-4DD5-8F16-40D88AE25A41}" type="datetime1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f-ZA" altLang="zh-CN"/>
              <a:t>OfficePLUS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gradFill>
          <a:gsLst>
            <a:gs pos="0">
              <a:schemeClr val="bg1"/>
            </a:gs>
            <a:gs pos="100000">
              <a:schemeClr val="accent3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1"/>
            <a:ext cx="12191999" cy="6857999"/>
            <a:chOff x="0" y="1"/>
            <a:chExt cx="12191999" cy="6857999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2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0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57" t="30545" r="504" b="2407"/>
            <a:stretch/>
          </p:blipFill>
          <p:spPr>
            <a:xfrm>
              <a:off x="1" y="1"/>
              <a:ext cx="12191998" cy="6857999"/>
            </a:xfrm>
            <a:prstGeom prst="rect">
              <a:avLst/>
            </a:prstGeom>
          </p:spPr>
        </p:pic>
      </p:grpSp>
      <p:sp>
        <p:nvSpPr>
          <p:cNvPr id="6" name="标题 5"/>
          <p:cNvSpPr>
            <a:spLocks noGrp="1"/>
          </p:cNvSpPr>
          <p:nvPr>
            <p:ph type="title" hasCustomPrompt="1"/>
          </p:nvPr>
        </p:nvSpPr>
        <p:spPr>
          <a:xfrm>
            <a:off x="660400" y="1500188"/>
            <a:ext cx="2836800" cy="914400"/>
          </a:xfrm>
          <a:prstGeom prst="rect">
            <a:avLst/>
          </a:prstGeom>
        </p:spPr>
        <p:txBody>
          <a:bodyPr wrap="none" anchor="t">
            <a:normAutofit/>
          </a:bodyPr>
          <a:lstStyle>
            <a:lvl1pPr algn="r">
              <a:lnSpc>
                <a:spcPct val="100000"/>
              </a:lnSpc>
              <a:defRPr sz="2800"/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1" hasCustomPrompt="1"/>
          </p:nvPr>
        </p:nvSpPr>
        <p:spPr>
          <a:xfrm>
            <a:off x="3746500" y="1500187"/>
            <a:ext cx="7772400" cy="4633200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457200" indent="-457200">
              <a:lnSpc>
                <a:spcPct val="130000"/>
              </a:lnSpc>
              <a:buFont typeface="+mj-lt"/>
              <a:buAutoNum type="arabicPeriod"/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82C65-E000-496D-8235-6B2BB1B5EAD6}" type="datetime1">
              <a:rPr lang="zh-CN" altLang="en-US" smtClean="0"/>
              <a:t>2024/12/3</a:t>
            </a:fld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f-ZA" altLang="zh-CN"/>
              <a:t>OfficePLUS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grpSp>
        <p:nvGrpSpPr>
          <p:cNvPr id="9" name="组合 8"/>
          <p:cNvGrpSpPr/>
          <p:nvPr/>
        </p:nvGrpSpPr>
        <p:grpSpPr>
          <a:xfrm>
            <a:off x="2626456" y="1500188"/>
            <a:ext cx="994563" cy="4634686"/>
            <a:chOff x="2626456" y="1500188"/>
            <a:chExt cx="994563" cy="4634686"/>
          </a:xfrm>
        </p:grpSpPr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0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761" r="8309" b="2851"/>
            <a:stretch/>
          </p:blipFill>
          <p:spPr>
            <a:xfrm>
              <a:off x="1" y="1"/>
              <a:ext cx="12191998" cy="6857999"/>
            </a:xfrm>
            <a:prstGeom prst="rect">
              <a:avLst/>
            </a:prstGeom>
          </p:spPr>
        </p:pic>
        <p:sp>
          <p:nvSpPr>
            <p:cNvPr id="11" name="矩形 10"/>
            <p:cNvSpPr>
              <a:spLocks/>
            </p:cNvSpPr>
            <p:nvPr/>
          </p:nvSpPr>
          <p:spPr>
            <a:xfrm flipV="1">
              <a:off x="0" y="0"/>
              <a:ext cx="12192000" cy="6858000"/>
            </a:xfrm>
            <a:prstGeom prst="rect">
              <a:avLst/>
            </a:prstGeom>
            <a:gradFill>
              <a:gsLst>
                <a:gs pos="3000">
                  <a:schemeClr val="accent1"/>
                </a:gs>
                <a:gs pos="100000">
                  <a:schemeClr val="accent1"/>
                </a:gs>
                <a:gs pos="46000">
                  <a:schemeClr val="accent3">
                    <a:alpha val="74000"/>
                  </a:schemeClr>
                </a:gs>
                <a:gs pos="87000">
                  <a:schemeClr val="accent3">
                    <a:alpha val="3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660399" y="2905721"/>
            <a:ext cx="10858502" cy="990811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5400">
                <a:effectLst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" hasCustomPrompt="1"/>
          </p:nvPr>
        </p:nvSpPr>
        <p:spPr>
          <a:xfrm>
            <a:off x="660399" y="3984581"/>
            <a:ext cx="10858502" cy="21600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Font typeface="+mj-lt"/>
              <a:buNone/>
              <a:defRPr sz="1800" b="0">
                <a:solidFill>
                  <a:schemeClr val="tx1"/>
                </a:solidFill>
                <a:effectLst>
                  <a:outerShdw blurRad="50800" dist="38100" algn="l" rotWithShape="0">
                    <a:schemeClr val="accent3">
                      <a:lumMod val="50000"/>
                      <a:alpha val="40000"/>
                    </a:schemeClr>
                  </a:outerShdw>
                </a:effectLst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B9F07-5AE9-49BC-96B3-6614670742C2}" type="datetime1">
              <a:rPr lang="zh-CN" altLang="en-US" smtClean="0"/>
              <a:t>2024/12/3</a:t>
            </a:fld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f-ZA" altLang="zh-CN"/>
              <a:t>OfficePLUS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>
          <a:gsLst>
            <a:gs pos="0">
              <a:schemeClr val="bg1"/>
            </a:gs>
            <a:gs pos="100000">
              <a:schemeClr val="accent3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1"/>
            <a:ext cx="12191999" cy="6857999"/>
            <a:chOff x="0" y="1"/>
            <a:chExt cx="12191999" cy="6857999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2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0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57" t="30545" r="504" b="2407"/>
            <a:stretch/>
          </p:blipFill>
          <p:spPr>
            <a:xfrm>
              <a:off x="1" y="1"/>
              <a:ext cx="12191998" cy="6857999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0" y="1"/>
              <a:ext cx="12191998" cy="6857999"/>
            </a:xfrm>
            <a:prstGeom prst="rect">
              <a:avLst/>
            </a:prstGeom>
            <a:gradFill>
              <a:gsLst>
                <a:gs pos="0">
                  <a:schemeClr val="bg1">
                    <a:alpha val="9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 hasCustomPrompt="1"/>
          </p:nvPr>
        </p:nvSpPr>
        <p:spPr>
          <a:xfrm>
            <a:off x="660400" y="0"/>
            <a:ext cx="10858500" cy="10287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81582-07A7-4887-BF61-C55A4AF40D37}" type="datetime1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f-ZA" altLang="zh-CN"/>
              <a:t>OfficePLUS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44842-3332-4A29-BC0D-5EACEDF98D03}" type="datetime1">
              <a:rPr lang="zh-CN" altLang="en-US" smtClean="0"/>
              <a:t>2024/12/3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OfficePLUS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0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761" r="8309" b="2851"/>
            <a:stretch/>
          </p:blipFill>
          <p:spPr>
            <a:xfrm>
              <a:off x="1" y="1"/>
              <a:ext cx="12191998" cy="6857999"/>
            </a:xfrm>
            <a:prstGeom prst="rect">
              <a:avLst/>
            </a:prstGeom>
          </p:spPr>
        </p:pic>
        <p:sp>
          <p:nvSpPr>
            <p:cNvPr id="6" name="矩形 5"/>
            <p:cNvSpPr>
              <a:spLocks/>
            </p:cNvSpPr>
            <p:nvPr/>
          </p:nvSpPr>
          <p:spPr>
            <a:xfrm flipV="1">
              <a:off x="0" y="0"/>
              <a:ext cx="12192000" cy="6858000"/>
            </a:xfrm>
            <a:prstGeom prst="rect">
              <a:avLst/>
            </a:prstGeom>
            <a:gradFill>
              <a:gsLst>
                <a:gs pos="3000">
                  <a:schemeClr val="accent1"/>
                </a:gs>
                <a:gs pos="100000">
                  <a:schemeClr val="accent1"/>
                </a:gs>
                <a:gs pos="46000">
                  <a:schemeClr val="accent3">
                    <a:alpha val="10000"/>
                  </a:schemeClr>
                </a:gs>
                <a:gs pos="87000">
                  <a:schemeClr val="accent3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1809750" y="3043239"/>
            <a:ext cx="8559800" cy="2111374"/>
          </a:xfrm>
          <a:prstGeom prst="rect">
            <a:avLst/>
          </a:prstGeom>
        </p:spPr>
        <p:txBody>
          <a:bodyPr wrap="square" anchor="b">
            <a:normAutofit/>
          </a:bodyPr>
          <a:lstStyle>
            <a:lvl1pPr algn="ctr">
              <a:lnSpc>
                <a:spcPct val="100000"/>
              </a:lnSpc>
              <a:defRPr sz="6600">
                <a:effectLst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8775700" y="5857100"/>
            <a:ext cx="2743200" cy="276999"/>
          </a:xfrm>
          <a:prstGeom prst="rect">
            <a:avLst/>
          </a:prstGeom>
        </p:spPr>
        <p:txBody>
          <a:bodyPr wrap="square" lIns="90000">
            <a:normAutofit/>
          </a:bodyPr>
          <a:lstStyle>
            <a:lvl1pPr marL="0" indent="0" algn="r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5857101"/>
            <a:ext cx="2822497" cy="276999"/>
          </a:xfrm>
          <a:prstGeom prst="rect">
            <a:avLst/>
          </a:prstGeom>
        </p:spPr>
        <p:txBody>
          <a:bodyPr wrap="none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www.officeplus.cn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en-US"/>
              <a:t>Click to add title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25732-C5A2-477D-8D13-C697EEA7B000}" type="datetime1">
              <a:rPr lang="zh-CN" altLang="en-US" smtClean="0"/>
              <a:t>2024/12/3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0399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OfficePLUS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861300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zh-cn/photo/414124/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zh-cn/photo/414124/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Relationship Id="rId6" Type="http://schemas.microsoft.com/office/2007/relationships/hdphoto" Target="../media/hdphoto3.wdp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359776" y="513567"/>
            <a:ext cx="10858500" cy="1692275"/>
          </a:xfrm>
        </p:spPr>
        <p:txBody>
          <a:bodyPr>
            <a:normAutofit/>
          </a:bodyPr>
          <a:lstStyle/>
          <a:p>
            <a:pPr lvl="0"/>
            <a:r>
              <a:rPr lang="zh-CN" altLang="en-US" dirty="0"/>
              <a:t>大数据生命周期</a:t>
            </a:r>
            <a:endParaRPr lang="en-US" dirty="0"/>
          </a:p>
        </p:txBody>
      </p:sp>
      <p:sp>
        <p:nvSpPr>
          <p:cNvPr id="24" name="副标题 23"/>
          <p:cNvSpPr>
            <a:spLocks noGrp="1"/>
          </p:cNvSpPr>
          <p:nvPr>
            <p:ph type="subTitle" sz="quarter" idx="1"/>
          </p:nvPr>
        </p:nvSpPr>
        <p:spPr>
          <a:xfrm>
            <a:off x="2130086" y="4321479"/>
            <a:ext cx="2780117" cy="843186"/>
          </a:xfrm>
          <a:solidFill>
            <a:srgbClr val="00B0F0">
              <a:alpha val="30000"/>
            </a:srgbClr>
          </a:solidFill>
        </p:spPr>
        <p:txBody>
          <a:bodyPr>
            <a:noAutofit/>
          </a:bodyPr>
          <a:lstStyle/>
          <a:p>
            <a:pPr lvl="0"/>
            <a:r>
              <a:rPr lang="zh-CN" altLang="en-US" dirty="0">
                <a:solidFill>
                  <a:srgbClr val="FFC000"/>
                </a:solidFill>
              </a:rPr>
              <a:t>演讲者：殷若文 </a:t>
            </a:r>
            <a:endParaRPr lang="en-US" altLang="zh-CN" dirty="0">
              <a:solidFill>
                <a:srgbClr val="FFC000"/>
              </a:solidFill>
            </a:endParaRPr>
          </a:p>
        </p:txBody>
      </p:sp>
      <p:sp>
        <p:nvSpPr>
          <p:cNvPr id="2" name="副标题 23">
            <a:extLst>
              <a:ext uri="{FF2B5EF4-FFF2-40B4-BE49-F238E27FC236}">
                <a16:creationId xmlns:a16="http://schemas.microsoft.com/office/drawing/2014/main" id="{B881A6AD-BA69-95AC-628B-89C13B7A23EB}"/>
              </a:ext>
            </a:extLst>
          </p:cNvPr>
          <p:cNvSpPr txBox="1">
            <a:spLocks/>
          </p:cNvSpPr>
          <p:nvPr/>
        </p:nvSpPr>
        <p:spPr>
          <a:xfrm>
            <a:off x="6823172" y="4321479"/>
            <a:ext cx="2508718" cy="843186"/>
          </a:xfrm>
          <a:prstGeom prst="roundRect">
            <a:avLst>
              <a:gd name="adj" fmla="val 50000"/>
            </a:avLst>
          </a:prstGeom>
          <a:solidFill>
            <a:srgbClr val="0070C0">
              <a:alpha val="30000"/>
            </a:srgbClr>
          </a:solidFill>
        </p:spPr>
        <p:txBody>
          <a:bodyPr vert="horz" lIns="91440" tIns="45720" rIns="91440" bIns="45720" rtlCol="0" anchor="ctr" anchorCtr="1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FFFF00"/>
                </a:solidFill>
              </a:rPr>
              <a:t>回答者：谢育民 </a:t>
            </a:r>
            <a:endParaRPr lang="en-US" altLang="zh-CN" dirty="0">
              <a:solidFill>
                <a:srgbClr val="FFFF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44201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118812-EF20-A2F3-4421-E0396E460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B2DFDE59-751B-C7B2-78AD-E5602ACE6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722334"/>
            <a:ext cx="12192000" cy="5325130"/>
          </a:xfrm>
          <a:prstGeom prst="rect">
            <a:avLst/>
          </a:prstGeom>
        </p:spPr>
      </p:pic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8E371612-028A-CDED-7E25-4FD2C0F4273A}"/>
              </a:ext>
            </a:extLst>
          </p:cNvPr>
          <p:cNvSpPr/>
          <p:nvPr/>
        </p:nvSpPr>
        <p:spPr>
          <a:xfrm>
            <a:off x="0" y="6858000"/>
            <a:ext cx="12192000" cy="3429000"/>
          </a:xfrm>
          <a:custGeom>
            <a:avLst/>
            <a:gdLst/>
            <a:ahLst/>
            <a:cxnLst/>
            <a:rect l="l" t="t" r="r" b="b"/>
            <a:pathLst>
              <a:path w="12192000" h="3429000">
                <a:moveTo>
                  <a:pt x="6459236" y="0"/>
                </a:moveTo>
                <a:lnTo>
                  <a:pt x="6489066" y="0"/>
                </a:lnTo>
                <a:lnTo>
                  <a:pt x="6489066" y="48674"/>
                </a:lnTo>
                <a:close/>
                <a:moveTo>
                  <a:pt x="0" y="0"/>
                </a:moveTo>
                <a:lnTo>
                  <a:pt x="3678596" y="0"/>
                </a:lnTo>
                <a:lnTo>
                  <a:pt x="3678596" y="338591"/>
                </a:lnTo>
                <a:lnTo>
                  <a:pt x="3854809" y="338591"/>
                </a:lnTo>
                <a:lnTo>
                  <a:pt x="3854809" y="0"/>
                </a:lnTo>
                <a:lnTo>
                  <a:pt x="4225688" y="0"/>
                </a:lnTo>
                <a:lnTo>
                  <a:pt x="4225688" y="338591"/>
                </a:lnTo>
                <a:lnTo>
                  <a:pt x="4401901" y="338591"/>
                </a:lnTo>
                <a:lnTo>
                  <a:pt x="4401901" y="0"/>
                </a:lnTo>
                <a:lnTo>
                  <a:pt x="4747182" y="0"/>
                </a:lnTo>
                <a:lnTo>
                  <a:pt x="4747182" y="338591"/>
                </a:lnTo>
                <a:lnTo>
                  <a:pt x="4923395" y="338591"/>
                </a:lnTo>
                <a:lnTo>
                  <a:pt x="4923395" y="0"/>
                </a:lnTo>
                <a:lnTo>
                  <a:pt x="5144571" y="0"/>
                </a:lnTo>
                <a:lnTo>
                  <a:pt x="5012691" y="338591"/>
                </a:lnTo>
                <a:lnTo>
                  <a:pt x="5199619" y="338591"/>
                </a:lnTo>
                <a:lnTo>
                  <a:pt x="5271652" y="140352"/>
                </a:lnTo>
                <a:lnTo>
                  <a:pt x="5620505" y="140352"/>
                </a:lnTo>
                <a:lnTo>
                  <a:pt x="5696705" y="338591"/>
                </a:lnTo>
                <a:lnTo>
                  <a:pt x="5888396" y="338591"/>
                </a:lnTo>
                <a:lnTo>
                  <a:pt x="5752821" y="0"/>
                </a:lnTo>
                <a:lnTo>
                  <a:pt x="5960429" y="0"/>
                </a:lnTo>
                <a:lnTo>
                  <a:pt x="5960429" y="338591"/>
                </a:lnTo>
                <a:lnTo>
                  <a:pt x="6124140" y="338591"/>
                </a:lnTo>
                <a:lnTo>
                  <a:pt x="6124140" y="0"/>
                </a:lnTo>
                <a:lnTo>
                  <a:pt x="6266652" y="0"/>
                </a:lnTo>
                <a:lnTo>
                  <a:pt x="6475969" y="338591"/>
                </a:lnTo>
                <a:lnTo>
                  <a:pt x="6652777" y="338591"/>
                </a:lnTo>
                <a:lnTo>
                  <a:pt x="6652777" y="0"/>
                </a:lnTo>
                <a:lnTo>
                  <a:pt x="6837324" y="0"/>
                </a:lnTo>
                <a:lnTo>
                  <a:pt x="6837324" y="338591"/>
                </a:lnTo>
                <a:lnTo>
                  <a:pt x="7013536" y="338591"/>
                </a:lnTo>
                <a:lnTo>
                  <a:pt x="7013536" y="74868"/>
                </a:lnTo>
                <a:lnTo>
                  <a:pt x="7086876" y="0"/>
                </a:lnTo>
                <a:lnTo>
                  <a:pt x="7197991" y="0"/>
                </a:lnTo>
                <a:lnTo>
                  <a:pt x="7396322" y="338591"/>
                </a:lnTo>
                <a:lnTo>
                  <a:pt x="7624327" y="338591"/>
                </a:lnTo>
                <a:lnTo>
                  <a:pt x="7404148" y="0"/>
                </a:lnTo>
                <a:lnTo>
                  <a:pt x="8127660" y="0"/>
                </a:lnTo>
                <a:lnTo>
                  <a:pt x="8181837" y="32303"/>
                </a:lnTo>
                <a:cubicBezTo>
                  <a:pt x="8193942" y="46789"/>
                  <a:pt x="8199994" y="64351"/>
                  <a:pt x="8199994" y="84988"/>
                </a:cubicBezTo>
                <a:cubicBezTo>
                  <a:pt x="8199994" y="117135"/>
                  <a:pt x="8185608" y="145214"/>
                  <a:pt x="8156834" y="169225"/>
                </a:cubicBezTo>
                <a:cubicBezTo>
                  <a:pt x="8128061" y="193236"/>
                  <a:pt x="8085298" y="205241"/>
                  <a:pt x="8028544" y="205241"/>
                </a:cubicBezTo>
                <a:cubicBezTo>
                  <a:pt x="7974966" y="205241"/>
                  <a:pt x="7932401" y="191747"/>
                  <a:pt x="7900850" y="164760"/>
                </a:cubicBezTo>
                <a:cubicBezTo>
                  <a:pt x="7869298" y="137772"/>
                  <a:pt x="7848363" y="95505"/>
                  <a:pt x="7838044" y="37958"/>
                </a:cubicBezTo>
                <a:lnTo>
                  <a:pt x="7666594" y="54627"/>
                </a:lnTo>
                <a:cubicBezTo>
                  <a:pt x="7678104" y="152258"/>
                  <a:pt x="7713426" y="226573"/>
                  <a:pt x="7772560" y="277572"/>
                </a:cubicBezTo>
                <a:cubicBezTo>
                  <a:pt x="7831695" y="328570"/>
                  <a:pt x="7916427" y="354069"/>
                  <a:pt x="8026758" y="354069"/>
                </a:cubicBezTo>
                <a:cubicBezTo>
                  <a:pt x="8102562" y="354069"/>
                  <a:pt x="8165863" y="343453"/>
                  <a:pt x="8216663" y="322220"/>
                </a:cubicBezTo>
                <a:cubicBezTo>
                  <a:pt x="8267463" y="300987"/>
                  <a:pt x="8306753" y="268543"/>
                  <a:pt x="8334535" y="224887"/>
                </a:cubicBezTo>
                <a:cubicBezTo>
                  <a:pt x="8362316" y="181230"/>
                  <a:pt x="8376207" y="134399"/>
                  <a:pt x="8376207" y="84393"/>
                </a:cubicBezTo>
                <a:cubicBezTo>
                  <a:pt x="8376207" y="56810"/>
                  <a:pt x="8373305" y="31435"/>
                  <a:pt x="8367500" y="8267"/>
                </a:cubicBezTo>
                <a:lnTo>
                  <a:pt x="8364066" y="0"/>
                </a:ln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C9732503-7738-1E2F-45E7-7631EE16EC00}"/>
              </a:ext>
            </a:extLst>
          </p:cNvPr>
          <p:cNvSpPr/>
          <p:nvPr/>
        </p:nvSpPr>
        <p:spPr>
          <a:xfrm>
            <a:off x="0" y="-4476750"/>
            <a:ext cx="12192000" cy="3429000"/>
          </a:xfrm>
          <a:custGeom>
            <a:avLst/>
            <a:gdLst/>
            <a:ahLst/>
            <a:cxnLst/>
            <a:rect l="l" t="t" r="r" b="b"/>
            <a:pathLst>
              <a:path w="12192000" h="3429000">
                <a:moveTo>
                  <a:pt x="4407247" y="3379410"/>
                </a:moveTo>
                <a:lnTo>
                  <a:pt x="4752528" y="3379410"/>
                </a:lnTo>
                <a:lnTo>
                  <a:pt x="4752528" y="3429000"/>
                </a:lnTo>
                <a:lnTo>
                  <a:pt x="4407247" y="3429000"/>
                </a:lnTo>
                <a:close/>
                <a:moveTo>
                  <a:pt x="7161757" y="3351430"/>
                </a:moveTo>
                <a:lnTo>
                  <a:pt x="7207194" y="3429000"/>
                </a:lnTo>
                <a:lnTo>
                  <a:pt x="7085770" y="3429000"/>
                </a:lnTo>
                <a:close/>
                <a:moveTo>
                  <a:pt x="6129486" y="3191886"/>
                </a:moveTo>
                <a:lnTo>
                  <a:pt x="6276070" y="3429000"/>
                </a:lnTo>
                <a:lnTo>
                  <a:pt x="6129486" y="3429000"/>
                </a:lnTo>
                <a:close/>
                <a:moveTo>
                  <a:pt x="5449043" y="3091874"/>
                </a:moveTo>
                <a:lnTo>
                  <a:pt x="5569297" y="3415724"/>
                </a:lnTo>
                <a:lnTo>
                  <a:pt x="5331172" y="341572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8372148" y="3429000"/>
                </a:lnTo>
                <a:lnTo>
                  <a:pt x="8346727" y="3367801"/>
                </a:lnTo>
                <a:cubicBezTo>
                  <a:pt x="8323510" y="3330297"/>
                  <a:pt x="8291363" y="3300729"/>
                  <a:pt x="8250286" y="3279100"/>
                </a:cubicBezTo>
                <a:cubicBezTo>
                  <a:pt x="8209210" y="3257470"/>
                  <a:pt x="8145809" y="3236535"/>
                  <a:pt x="8060084" y="3216294"/>
                </a:cubicBezTo>
                <a:cubicBezTo>
                  <a:pt x="7974359" y="3196054"/>
                  <a:pt x="7920384" y="3176607"/>
                  <a:pt x="7898159" y="3157954"/>
                </a:cubicBezTo>
                <a:cubicBezTo>
                  <a:pt x="7880697" y="3143269"/>
                  <a:pt x="7871965" y="3125608"/>
                  <a:pt x="7871965" y="3104971"/>
                </a:cubicBezTo>
                <a:cubicBezTo>
                  <a:pt x="7871965" y="3082349"/>
                  <a:pt x="7881292" y="3064291"/>
                  <a:pt x="7899945" y="3050797"/>
                </a:cubicBezTo>
                <a:cubicBezTo>
                  <a:pt x="7928917" y="3029763"/>
                  <a:pt x="7969001" y="3019246"/>
                  <a:pt x="8020198" y="3019246"/>
                </a:cubicBezTo>
                <a:cubicBezTo>
                  <a:pt x="8069808" y="3019246"/>
                  <a:pt x="8107015" y="3029068"/>
                  <a:pt x="8131819" y="3048714"/>
                </a:cubicBezTo>
                <a:cubicBezTo>
                  <a:pt x="8156624" y="3068359"/>
                  <a:pt x="8172797" y="3100605"/>
                  <a:pt x="8180337" y="3145452"/>
                </a:cubicBezTo>
                <a:lnTo>
                  <a:pt x="8356550" y="3137713"/>
                </a:lnTo>
                <a:cubicBezTo>
                  <a:pt x="8353771" y="3057544"/>
                  <a:pt x="8324700" y="2993449"/>
                  <a:pt x="8269336" y="2945427"/>
                </a:cubicBezTo>
                <a:cubicBezTo>
                  <a:pt x="8213972" y="2897405"/>
                  <a:pt x="8131522" y="2873394"/>
                  <a:pt x="8021984" y="2873394"/>
                </a:cubicBezTo>
                <a:cubicBezTo>
                  <a:pt x="7954912" y="2873394"/>
                  <a:pt x="7897663" y="2883515"/>
                  <a:pt x="7850237" y="2903755"/>
                </a:cubicBezTo>
                <a:cubicBezTo>
                  <a:pt x="7802810" y="2923996"/>
                  <a:pt x="7766496" y="2953464"/>
                  <a:pt x="7741294" y="2992159"/>
                </a:cubicBezTo>
                <a:cubicBezTo>
                  <a:pt x="7716093" y="3030854"/>
                  <a:pt x="7703492" y="3072427"/>
                  <a:pt x="7703492" y="3116877"/>
                </a:cubicBezTo>
                <a:cubicBezTo>
                  <a:pt x="7703492" y="3185933"/>
                  <a:pt x="7730281" y="3244472"/>
                  <a:pt x="7783859" y="3292494"/>
                </a:cubicBezTo>
                <a:cubicBezTo>
                  <a:pt x="7821959" y="3326625"/>
                  <a:pt x="7888237" y="3355399"/>
                  <a:pt x="7982694" y="3378815"/>
                </a:cubicBezTo>
                <a:cubicBezTo>
                  <a:pt x="8056116" y="3397071"/>
                  <a:pt x="8103145" y="3409771"/>
                  <a:pt x="8123783" y="3416915"/>
                </a:cubicBezTo>
                <a:lnTo>
                  <a:pt x="8144052" y="3429000"/>
                </a:lnTo>
                <a:lnTo>
                  <a:pt x="7413777" y="3429000"/>
                </a:lnTo>
                <a:lnTo>
                  <a:pt x="7283201" y="3228200"/>
                </a:lnTo>
                <a:lnTo>
                  <a:pt x="7611814" y="2888277"/>
                </a:lnTo>
                <a:lnTo>
                  <a:pt x="7374879" y="2888277"/>
                </a:lnTo>
                <a:lnTo>
                  <a:pt x="7018882" y="3275825"/>
                </a:lnTo>
                <a:lnTo>
                  <a:pt x="7018882" y="2888277"/>
                </a:lnTo>
                <a:lnTo>
                  <a:pt x="6842670" y="2888277"/>
                </a:lnTo>
                <a:lnTo>
                  <a:pt x="6842670" y="3429000"/>
                </a:lnTo>
                <a:lnTo>
                  <a:pt x="6658123" y="3429000"/>
                </a:lnTo>
                <a:lnTo>
                  <a:pt x="6658123" y="2888277"/>
                </a:lnTo>
                <a:lnTo>
                  <a:pt x="6494412" y="2888277"/>
                </a:lnTo>
                <a:lnTo>
                  <a:pt x="6494412" y="3429000"/>
                </a:lnTo>
                <a:lnTo>
                  <a:pt x="6468618" y="3429000"/>
                </a:lnTo>
                <a:lnTo>
                  <a:pt x="6137225" y="2888277"/>
                </a:lnTo>
                <a:lnTo>
                  <a:pt x="5965775" y="2888277"/>
                </a:lnTo>
                <a:lnTo>
                  <a:pt x="5965775" y="3429000"/>
                </a:lnTo>
                <a:lnTo>
                  <a:pt x="5760804" y="3429000"/>
                </a:lnTo>
                <a:lnTo>
                  <a:pt x="5544293" y="2888277"/>
                </a:lnTo>
                <a:lnTo>
                  <a:pt x="5357961" y="2888277"/>
                </a:lnTo>
                <a:lnTo>
                  <a:pt x="5147352" y="3429000"/>
                </a:lnTo>
                <a:lnTo>
                  <a:pt x="4928741" y="3429000"/>
                </a:lnTo>
                <a:lnTo>
                  <a:pt x="4928741" y="2888277"/>
                </a:lnTo>
                <a:lnTo>
                  <a:pt x="4752528" y="2888277"/>
                </a:lnTo>
                <a:lnTo>
                  <a:pt x="4752528" y="3231772"/>
                </a:lnTo>
                <a:lnTo>
                  <a:pt x="4407247" y="3231772"/>
                </a:lnTo>
                <a:lnTo>
                  <a:pt x="4407247" y="2888277"/>
                </a:lnTo>
                <a:lnTo>
                  <a:pt x="4231035" y="2888277"/>
                </a:lnTo>
                <a:lnTo>
                  <a:pt x="4231035" y="3429000"/>
                </a:lnTo>
                <a:lnTo>
                  <a:pt x="3860155" y="3429000"/>
                </a:lnTo>
                <a:lnTo>
                  <a:pt x="3860155" y="3035915"/>
                </a:lnTo>
                <a:lnTo>
                  <a:pt x="4118520" y="3035915"/>
                </a:lnTo>
                <a:lnTo>
                  <a:pt x="4118520" y="2888277"/>
                </a:lnTo>
                <a:lnTo>
                  <a:pt x="3424981" y="2888277"/>
                </a:lnTo>
                <a:lnTo>
                  <a:pt x="3424981" y="3035915"/>
                </a:lnTo>
                <a:lnTo>
                  <a:pt x="3683942" y="3035915"/>
                </a:lnTo>
                <a:lnTo>
                  <a:pt x="368394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320C802-DF16-2811-9ECB-5D259F196FDB}"/>
              </a:ext>
            </a:extLst>
          </p:cNvPr>
          <p:cNvSpPr/>
          <p:nvPr/>
        </p:nvSpPr>
        <p:spPr>
          <a:xfrm>
            <a:off x="3105951" y="2196985"/>
            <a:ext cx="5128328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9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谢谢观看</a:t>
            </a:r>
            <a:endParaRPr lang="zh-CN" altLang="en-US" sz="96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60388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0DD1FA93-E2BB-4C6A-5766-A1B72E4B62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609600"/>
            <a:ext cx="12192000" cy="5325130"/>
          </a:xfrm>
          <a:prstGeom prst="rect">
            <a:avLst/>
          </a:prstGeom>
        </p:spPr>
      </p:pic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58C2AFF0-2F64-A78A-C20A-ADA2AF2DC598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custGeom>
            <a:avLst/>
            <a:gdLst/>
            <a:ahLst/>
            <a:cxnLst/>
            <a:rect l="l" t="t" r="r" b="b"/>
            <a:pathLst>
              <a:path w="12192000" h="3429000">
                <a:moveTo>
                  <a:pt x="6459236" y="0"/>
                </a:moveTo>
                <a:lnTo>
                  <a:pt x="6489066" y="0"/>
                </a:lnTo>
                <a:lnTo>
                  <a:pt x="6489066" y="48674"/>
                </a:lnTo>
                <a:close/>
                <a:moveTo>
                  <a:pt x="0" y="0"/>
                </a:moveTo>
                <a:lnTo>
                  <a:pt x="3678596" y="0"/>
                </a:lnTo>
                <a:lnTo>
                  <a:pt x="3678596" y="338591"/>
                </a:lnTo>
                <a:lnTo>
                  <a:pt x="3854809" y="338591"/>
                </a:lnTo>
                <a:lnTo>
                  <a:pt x="3854809" y="0"/>
                </a:lnTo>
                <a:lnTo>
                  <a:pt x="4225688" y="0"/>
                </a:lnTo>
                <a:lnTo>
                  <a:pt x="4225688" y="338591"/>
                </a:lnTo>
                <a:lnTo>
                  <a:pt x="4401901" y="338591"/>
                </a:lnTo>
                <a:lnTo>
                  <a:pt x="4401901" y="0"/>
                </a:lnTo>
                <a:lnTo>
                  <a:pt x="4747182" y="0"/>
                </a:lnTo>
                <a:lnTo>
                  <a:pt x="4747182" y="338591"/>
                </a:lnTo>
                <a:lnTo>
                  <a:pt x="4923395" y="338591"/>
                </a:lnTo>
                <a:lnTo>
                  <a:pt x="4923395" y="0"/>
                </a:lnTo>
                <a:lnTo>
                  <a:pt x="5144571" y="0"/>
                </a:lnTo>
                <a:lnTo>
                  <a:pt x="5012691" y="338591"/>
                </a:lnTo>
                <a:lnTo>
                  <a:pt x="5199619" y="338591"/>
                </a:lnTo>
                <a:lnTo>
                  <a:pt x="5271652" y="140352"/>
                </a:lnTo>
                <a:lnTo>
                  <a:pt x="5620505" y="140352"/>
                </a:lnTo>
                <a:lnTo>
                  <a:pt x="5696705" y="338591"/>
                </a:lnTo>
                <a:lnTo>
                  <a:pt x="5888396" y="338591"/>
                </a:lnTo>
                <a:lnTo>
                  <a:pt x="5752821" y="0"/>
                </a:lnTo>
                <a:lnTo>
                  <a:pt x="5960429" y="0"/>
                </a:lnTo>
                <a:lnTo>
                  <a:pt x="5960429" y="338591"/>
                </a:lnTo>
                <a:lnTo>
                  <a:pt x="6124140" y="338591"/>
                </a:lnTo>
                <a:lnTo>
                  <a:pt x="6124140" y="0"/>
                </a:lnTo>
                <a:lnTo>
                  <a:pt x="6266652" y="0"/>
                </a:lnTo>
                <a:lnTo>
                  <a:pt x="6475969" y="338591"/>
                </a:lnTo>
                <a:lnTo>
                  <a:pt x="6652777" y="338591"/>
                </a:lnTo>
                <a:lnTo>
                  <a:pt x="6652777" y="0"/>
                </a:lnTo>
                <a:lnTo>
                  <a:pt x="6837324" y="0"/>
                </a:lnTo>
                <a:lnTo>
                  <a:pt x="6837324" y="338591"/>
                </a:lnTo>
                <a:lnTo>
                  <a:pt x="7013536" y="338591"/>
                </a:lnTo>
                <a:lnTo>
                  <a:pt x="7013536" y="74868"/>
                </a:lnTo>
                <a:lnTo>
                  <a:pt x="7086876" y="0"/>
                </a:lnTo>
                <a:lnTo>
                  <a:pt x="7197991" y="0"/>
                </a:lnTo>
                <a:lnTo>
                  <a:pt x="7396322" y="338591"/>
                </a:lnTo>
                <a:lnTo>
                  <a:pt x="7624327" y="338591"/>
                </a:lnTo>
                <a:lnTo>
                  <a:pt x="7404148" y="0"/>
                </a:lnTo>
                <a:lnTo>
                  <a:pt x="8127660" y="0"/>
                </a:lnTo>
                <a:lnTo>
                  <a:pt x="8181837" y="32303"/>
                </a:lnTo>
                <a:cubicBezTo>
                  <a:pt x="8193942" y="46789"/>
                  <a:pt x="8199994" y="64351"/>
                  <a:pt x="8199994" y="84988"/>
                </a:cubicBezTo>
                <a:cubicBezTo>
                  <a:pt x="8199994" y="117135"/>
                  <a:pt x="8185608" y="145214"/>
                  <a:pt x="8156834" y="169225"/>
                </a:cubicBezTo>
                <a:cubicBezTo>
                  <a:pt x="8128061" y="193236"/>
                  <a:pt x="8085298" y="205241"/>
                  <a:pt x="8028544" y="205241"/>
                </a:cubicBezTo>
                <a:cubicBezTo>
                  <a:pt x="7974966" y="205241"/>
                  <a:pt x="7932401" y="191747"/>
                  <a:pt x="7900850" y="164760"/>
                </a:cubicBezTo>
                <a:cubicBezTo>
                  <a:pt x="7869298" y="137772"/>
                  <a:pt x="7848363" y="95505"/>
                  <a:pt x="7838044" y="37958"/>
                </a:cubicBezTo>
                <a:lnTo>
                  <a:pt x="7666594" y="54627"/>
                </a:lnTo>
                <a:cubicBezTo>
                  <a:pt x="7678104" y="152258"/>
                  <a:pt x="7713426" y="226573"/>
                  <a:pt x="7772560" y="277572"/>
                </a:cubicBezTo>
                <a:cubicBezTo>
                  <a:pt x="7831695" y="328570"/>
                  <a:pt x="7916427" y="354069"/>
                  <a:pt x="8026758" y="354069"/>
                </a:cubicBezTo>
                <a:cubicBezTo>
                  <a:pt x="8102562" y="354069"/>
                  <a:pt x="8165863" y="343453"/>
                  <a:pt x="8216663" y="322220"/>
                </a:cubicBezTo>
                <a:cubicBezTo>
                  <a:pt x="8267463" y="300987"/>
                  <a:pt x="8306753" y="268543"/>
                  <a:pt x="8334535" y="224887"/>
                </a:cubicBezTo>
                <a:cubicBezTo>
                  <a:pt x="8362316" y="181230"/>
                  <a:pt x="8376207" y="134399"/>
                  <a:pt x="8376207" y="84393"/>
                </a:cubicBezTo>
                <a:cubicBezTo>
                  <a:pt x="8376207" y="56810"/>
                  <a:pt x="8373305" y="31435"/>
                  <a:pt x="8367500" y="8267"/>
                </a:cubicBezTo>
                <a:lnTo>
                  <a:pt x="8364066" y="0"/>
                </a:ln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EB36ED4B-DEB6-9181-7360-67AEB364239B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custGeom>
            <a:avLst/>
            <a:gdLst/>
            <a:ahLst/>
            <a:cxnLst/>
            <a:rect l="l" t="t" r="r" b="b"/>
            <a:pathLst>
              <a:path w="12192000" h="3429000">
                <a:moveTo>
                  <a:pt x="4407247" y="3379410"/>
                </a:moveTo>
                <a:lnTo>
                  <a:pt x="4752528" y="3379410"/>
                </a:lnTo>
                <a:lnTo>
                  <a:pt x="4752528" y="3429000"/>
                </a:lnTo>
                <a:lnTo>
                  <a:pt x="4407247" y="3429000"/>
                </a:lnTo>
                <a:close/>
                <a:moveTo>
                  <a:pt x="7161757" y="3351430"/>
                </a:moveTo>
                <a:lnTo>
                  <a:pt x="7207194" y="3429000"/>
                </a:lnTo>
                <a:lnTo>
                  <a:pt x="7085770" y="3429000"/>
                </a:lnTo>
                <a:close/>
                <a:moveTo>
                  <a:pt x="6129486" y="3191886"/>
                </a:moveTo>
                <a:lnTo>
                  <a:pt x="6276070" y="3429000"/>
                </a:lnTo>
                <a:lnTo>
                  <a:pt x="6129486" y="3429000"/>
                </a:lnTo>
                <a:close/>
                <a:moveTo>
                  <a:pt x="5449043" y="3091874"/>
                </a:moveTo>
                <a:lnTo>
                  <a:pt x="5569297" y="3415724"/>
                </a:lnTo>
                <a:lnTo>
                  <a:pt x="5331172" y="341572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8372148" y="3429000"/>
                </a:lnTo>
                <a:lnTo>
                  <a:pt x="8346727" y="3367801"/>
                </a:lnTo>
                <a:cubicBezTo>
                  <a:pt x="8323510" y="3330297"/>
                  <a:pt x="8291363" y="3300729"/>
                  <a:pt x="8250286" y="3279100"/>
                </a:cubicBezTo>
                <a:cubicBezTo>
                  <a:pt x="8209210" y="3257470"/>
                  <a:pt x="8145809" y="3236535"/>
                  <a:pt x="8060084" y="3216294"/>
                </a:cubicBezTo>
                <a:cubicBezTo>
                  <a:pt x="7974359" y="3196054"/>
                  <a:pt x="7920384" y="3176607"/>
                  <a:pt x="7898159" y="3157954"/>
                </a:cubicBezTo>
                <a:cubicBezTo>
                  <a:pt x="7880697" y="3143269"/>
                  <a:pt x="7871965" y="3125608"/>
                  <a:pt x="7871965" y="3104971"/>
                </a:cubicBezTo>
                <a:cubicBezTo>
                  <a:pt x="7871965" y="3082349"/>
                  <a:pt x="7881292" y="3064291"/>
                  <a:pt x="7899945" y="3050797"/>
                </a:cubicBezTo>
                <a:cubicBezTo>
                  <a:pt x="7928917" y="3029763"/>
                  <a:pt x="7969001" y="3019246"/>
                  <a:pt x="8020198" y="3019246"/>
                </a:cubicBezTo>
                <a:cubicBezTo>
                  <a:pt x="8069808" y="3019246"/>
                  <a:pt x="8107015" y="3029068"/>
                  <a:pt x="8131819" y="3048714"/>
                </a:cubicBezTo>
                <a:cubicBezTo>
                  <a:pt x="8156624" y="3068359"/>
                  <a:pt x="8172797" y="3100605"/>
                  <a:pt x="8180337" y="3145452"/>
                </a:cubicBezTo>
                <a:lnTo>
                  <a:pt x="8356550" y="3137713"/>
                </a:lnTo>
                <a:cubicBezTo>
                  <a:pt x="8353771" y="3057544"/>
                  <a:pt x="8324700" y="2993449"/>
                  <a:pt x="8269336" y="2945427"/>
                </a:cubicBezTo>
                <a:cubicBezTo>
                  <a:pt x="8213972" y="2897405"/>
                  <a:pt x="8131522" y="2873394"/>
                  <a:pt x="8021984" y="2873394"/>
                </a:cubicBezTo>
                <a:cubicBezTo>
                  <a:pt x="7954912" y="2873394"/>
                  <a:pt x="7897663" y="2883515"/>
                  <a:pt x="7850237" y="2903755"/>
                </a:cubicBezTo>
                <a:cubicBezTo>
                  <a:pt x="7802810" y="2923996"/>
                  <a:pt x="7766496" y="2953464"/>
                  <a:pt x="7741294" y="2992159"/>
                </a:cubicBezTo>
                <a:cubicBezTo>
                  <a:pt x="7716093" y="3030854"/>
                  <a:pt x="7703492" y="3072427"/>
                  <a:pt x="7703492" y="3116877"/>
                </a:cubicBezTo>
                <a:cubicBezTo>
                  <a:pt x="7703492" y="3185933"/>
                  <a:pt x="7730281" y="3244472"/>
                  <a:pt x="7783859" y="3292494"/>
                </a:cubicBezTo>
                <a:cubicBezTo>
                  <a:pt x="7821959" y="3326625"/>
                  <a:pt x="7888237" y="3355399"/>
                  <a:pt x="7982694" y="3378815"/>
                </a:cubicBezTo>
                <a:cubicBezTo>
                  <a:pt x="8056116" y="3397071"/>
                  <a:pt x="8103145" y="3409771"/>
                  <a:pt x="8123783" y="3416915"/>
                </a:cubicBezTo>
                <a:lnTo>
                  <a:pt x="8144052" y="3429000"/>
                </a:lnTo>
                <a:lnTo>
                  <a:pt x="7413777" y="3429000"/>
                </a:lnTo>
                <a:lnTo>
                  <a:pt x="7283201" y="3228200"/>
                </a:lnTo>
                <a:lnTo>
                  <a:pt x="7611814" y="2888277"/>
                </a:lnTo>
                <a:lnTo>
                  <a:pt x="7374879" y="2888277"/>
                </a:lnTo>
                <a:lnTo>
                  <a:pt x="7018882" y="3275825"/>
                </a:lnTo>
                <a:lnTo>
                  <a:pt x="7018882" y="2888277"/>
                </a:lnTo>
                <a:lnTo>
                  <a:pt x="6842670" y="2888277"/>
                </a:lnTo>
                <a:lnTo>
                  <a:pt x="6842670" y="3429000"/>
                </a:lnTo>
                <a:lnTo>
                  <a:pt x="6658123" y="3429000"/>
                </a:lnTo>
                <a:lnTo>
                  <a:pt x="6658123" y="2888277"/>
                </a:lnTo>
                <a:lnTo>
                  <a:pt x="6494412" y="2888277"/>
                </a:lnTo>
                <a:lnTo>
                  <a:pt x="6494412" y="3429000"/>
                </a:lnTo>
                <a:lnTo>
                  <a:pt x="6468618" y="3429000"/>
                </a:lnTo>
                <a:lnTo>
                  <a:pt x="6137225" y="2888277"/>
                </a:lnTo>
                <a:lnTo>
                  <a:pt x="5965775" y="2888277"/>
                </a:lnTo>
                <a:lnTo>
                  <a:pt x="5965775" y="3429000"/>
                </a:lnTo>
                <a:lnTo>
                  <a:pt x="5760804" y="3429000"/>
                </a:lnTo>
                <a:lnTo>
                  <a:pt x="5544293" y="2888277"/>
                </a:lnTo>
                <a:lnTo>
                  <a:pt x="5357961" y="2888277"/>
                </a:lnTo>
                <a:lnTo>
                  <a:pt x="5147352" y="3429000"/>
                </a:lnTo>
                <a:lnTo>
                  <a:pt x="4928741" y="3429000"/>
                </a:lnTo>
                <a:lnTo>
                  <a:pt x="4928741" y="2888277"/>
                </a:lnTo>
                <a:lnTo>
                  <a:pt x="4752528" y="2888277"/>
                </a:lnTo>
                <a:lnTo>
                  <a:pt x="4752528" y="3231772"/>
                </a:lnTo>
                <a:lnTo>
                  <a:pt x="4407247" y="3231772"/>
                </a:lnTo>
                <a:lnTo>
                  <a:pt x="4407247" y="2888277"/>
                </a:lnTo>
                <a:lnTo>
                  <a:pt x="4231035" y="2888277"/>
                </a:lnTo>
                <a:lnTo>
                  <a:pt x="4231035" y="3429000"/>
                </a:lnTo>
                <a:lnTo>
                  <a:pt x="3860155" y="3429000"/>
                </a:lnTo>
                <a:lnTo>
                  <a:pt x="3860155" y="3035915"/>
                </a:lnTo>
                <a:lnTo>
                  <a:pt x="4118520" y="3035915"/>
                </a:lnTo>
                <a:lnTo>
                  <a:pt x="4118520" y="2888277"/>
                </a:lnTo>
                <a:lnTo>
                  <a:pt x="3424981" y="2888277"/>
                </a:lnTo>
                <a:lnTo>
                  <a:pt x="3424981" y="3035915"/>
                </a:lnTo>
                <a:lnTo>
                  <a:pt x="3683942" y="3035915"/>
                </a:lnTo>
                <a:lnTo>
                  <a:pt x="368394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4660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F1F26C4-592C-CEEA-3C5D-8EF0724C6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2905721"/>
            <a:ext cx="10858502" cy="990811"/>
          </a:xfrm>
        </p:spPr>
        <p:txBody>
          <a:bodyPr/>
          <a:lstStyle/>
          <a:p>
            <a:r>
              <a:rPr lang="zh-CN" altLang="en-US" dirty="0"/>
              <a:t>01. 概念、定义及内容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84570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26E8FBE4-45ED-4E83-B8BE-67DCF274C817}"/>
              </a:ext>
            </a:extLst>
          </p:cNvPr>
          <p:cNvSpPr txBox="1"/>
          <p:nvPr/>
        </p:nvSpPr>
        <p:spPr>
          <a:xfrm>
            <a:off x="353928" y="249164"/>
            <a:ext cx="2261976" cy="516208"/>
          </a:xfrm>
          <a:prstGeom prst="round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50000">
                <a:schemeClr val="accent2"/>
              </a:gs>
            </a:gsLst>
            <a:lin ang="2700000" scaled="1"/>
          </a:gradFill>
          <a:ln>
            <a:noFill/>
          </a:ln>
          <a:effectLst>
            <a:outerShdw blurRad="177800" dist="152400" dir="2700000" algn="tl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kumimoji="1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2000" b="1" dirty="0">
                <a:solidFill>
                  <a:schemeClr val="tx1"/>
                </a:solidFill>
              </a:rPr>
              <a:t>主要阶段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FF2358E-EF1A-07B1-7583-D3FEFAADF642}"/>
              </a:ext>
            </a:extLst>
          </p:cNvPr>
          <p:cNvSpPr txBox="1"/>
          <p:nvPr/>
        </p:nvSpPr>
        <p:spPr>
          <a:xfrm>
            <a:off x="353929" y="1160499"/>
            <a:ext cx="85199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大数据生命周期是大数据管理的系统性框架，覆盖数据生成、采集、存储、处理、分析和应用的各个环节。其目的是高效利用数据资源，实现价值挖掘和管理优化。主要包括以下几个阶段：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DEC2876-8C17-7119-5B67-ADA8E9C3F03C}"/>
              </a:ext>
            </a:extLst>
          </p:cNvPr>
          <p:cNvSpPr txBox="1"/>
          <p:nvPr/>
        </p:nvSpPr>
        <p:spPr>
          <a:xfrm>
            <a:off x="353929" y="2478956"/>
            <a:ext cx="40020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1.</a:t>
            </a:r>
            <a:r>
              <a:rPr lang="zh-CN" altLang="en-US" sz="2000" b="1" dirty="0"/>
              <a:t>数据采集（</a:t>
            </a:r>
            <a:r>
              <a:rPr lang="en-US" altLang="zh-CN" sz="2000" dirty="0"/>
              <a:t>Data Acquisition</a:t>
            </a:r>
            <a:r>
              <a:rPr lang="zh-CN" altLang="en-US" sz="2000" b="1" dirty="0"/>
              <a:t>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62FF3C6-6588-6E8C-546A-64410DF7AFAB}"/>
              </a:ext>
            </a:extLst>
          </p:cNvPr>
          <p:cNvSpPr txBox="1"/>
          <p:nvPr/>
        </p:nvSpPr>
        <p:spPr>
          <a:xfrm>
            <a:off x="353928" y="3346388"/>
            <a:ext cx="365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2.</a:t>
            </a:r>
            <a:r>
              <a:rPr lang="zh-CN" altLang="en-US" sz="2000" b="1" dirty="0"/>
              <a:t>数据存储（</a:t>
            </a:r>
            <a:r>
              <a:rPr lang="en-US" altLang="zh-CN" sz="2000" dirty="0"/>
              <a:t>Data Storage</a:t>
            </a:r>
            <a:r>
              <a:rPr lang="zh-CN" altLang="en-US" sz="2000" b="1" dirty="0"/>
              <a:t>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E994840-3F65-F825-2328-E2A87B5F699D}"/>
              </a:ext>
            </a:extLst>
          </p:cNvPr>
          <p:cNvSpPr txBox="1"/>
          <p:nvPr/>
        </p:nvSpPr>
        <p:spPr>
          <a:xfrm>
            <a:off x="353928" y="4229027"/>
            <a:ext cx="41303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3.</a:t>
            </a:r>
            <a:r>
              <a:rPr lang="zh-CN" altLang="en-US" sz="2000" b="1" dirty="0"/>
              <a:t>数据处理（</a:t>
            </a:r>
            <a:r>
              <a:rPr lang="en-US" altLang="zh-CN" sz="2000" dirty="0"/>
              <a:t>Data Processing</a:t>
            </a:r>
            <a:r>
              <a:rPr lang="zh-CN" altLang="en-US" sz="2000" b="1" dirty="0"/>
              <a:t>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AC90771-003E-C148-0AD4-1984B1483824}"/>
              </a:ext>
            </a:extLst>
          </p:cNvPr>
          <p:cNvSpPr txBox="1"/>
          <p:nvPr/>
        </p:nvSpPr>
        <p:spPr>
          <a:xfrm>
            <a:off x="353928" y="5090750"/>
            <a:ext cx="365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4.</a:t>
            </a:r>
            <a:r>
              <a:rPr lang="zh-CN" altLang="en-US" sz="2000" b="1" dirty="0"/>
              <a:t>数据分析（</a:t>
            </a:r>
            <a:r>
              <a:rPr lang="en-US" altLang="zh-CN" sz="2000" dirty="0"/>
              <a:t>Data Analysis</a:t>
            </a:r>
            <a:r>
              <a:rPr lang="zh-CN" altLang="en-US" b="1" dirty="0"/>
              <a:t>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1CCC7E7-4006-4F01-09A5-8931928A5F64}"/>
              </a:ext>
            </a:extLst>
          </p:cNvPr>
          <p:cNvSpPr txBox="1"/>
          <p:nvPr/>
        </p:nvSpPr>
        <p:spPr>
          <a:xfrm>
            <a:off x="5145134" y="2509734"/>
            <a:ext cx="4331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5.</a:t>
            </a:r>
            <a:r>
              <a:rPr lang="zh-CN" altLang="en-US" sz="2000" b="1" dirty="0"/>
              <a:t>数据应用（</a:t>
            </a:r>
            <a:r>
              <a:rPr lang="en-US" altLang="zh-CN" sz="2000" dirty="0"/>
              <a:t>Data Application</a:t>
            </a:r>
            <a:r>
              <a:rPr lang="zh-CN" altLang="en-US" sz="2000" b="1" dirty="0"/>
              <a:t>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5E8D264-2BE8-4FD7-56DC-BB077B362B60}"/>
              </a:ext>
            </a:extLst>
          </p:cNvPr>
          <p:cNvSpPr txBox="1"/>
          <p:nvPr/>
        </p:nvSpPr>
        <p:spPr>
          <a:xfrm>
            <a:off x="5145134" y="3361777"/>
            <a:ext cx="63589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6.</a:t>
            </a:r>
            <a:r>
              <a:rPr lang="zh-CN" altLang="en-US" sz="2000" b="1" dirty="0"/>
              <a:t>数据管理与监控（</a:t>
            </a:r>
            <a:r>
              <a:rPr lang="en-US" altLang="zh-CN" sz="2000" dirty="0"/>
              <a:t>Data Management and Monitoring</a:t>
            </a:r>
            <a:r>
              <a:rPr lang="zh-CN" altLang="en-US" sz="2000" b="1" dirty="0"/>
              <a:t>）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983B9A0-BA5E-6348-39D4-9C07625BAEA0}"/>
              </a:ext>
            </a:extLst>
          </p:cNvPr>
          <p:cNvSpPr txBox="1"/>
          <p:nvPr/>
        </p:nvSpPr>
        <p:spPr>
          <a:xfrm>
            <a:off x="5145134" y="4244416"/>
            <a:ext cx="51763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7.</a:t>
            </a:r>
            <a:r>
              <a:rPr lang="zh-CN" altLang="en-US" sz="2000" b="1" dirty="0"/>
              <a:t>数据销毁（</a:t>
            </a:r>
            <a:r>
              <a:rPr lang="en-US" altLang="zh-CN" sz="2000" dirty="0"/>
              <a:t>Data Destruction</a:t>
            </a:r>
            <a:r>
              <a:rPr lang="zh-CN" altLang="en-US" sz="2000" b="1" dirty="0"/>
              <a:t>）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6E80B3A-EE5B-0713-694B-69E19D0E5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877" y="407060"/>
            <a:ext cx="2629140" cy="262914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61000"/>
              </a:srgbClr>
            </a:outerShdw>
            <a:reflection stA="46000" endPos="65000" dist="50800" dir="5400000" sy="-100000" algn="bl" rotWithShape="0"/>
            <a:softEdge rad="16510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283297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2E922507-BE63-42D3-491D-7C894E38340D}"/>
              </a:ext>
            </a:extLst>
          </p:cNvPr>
          <p:cNvGrpSpPr/>
          <p:nvPr/>
        </p:nvGrpSpPr>
        <p:grpSpPr>
          <a:xfrm>
            <a:off x="768274" y="347807"/>
            <a:ext cx="9303359" cy="6523947"/>
            <a:chOff x="837340" y="315822"/>
            <a:chExt cx="9303359" cy="6343255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C5644DDF-CEA9-BB3D-48E1-6190FD56B592}"/>
                </a:ext>
              </a:extLst>
            </p:cNvPr>
            <p:cNvGrpSpPr/>
            <p:nvPr/>
          </p:nvGrpSpPr>
          <p:grpSpPr>
            <a:xfrm>
              <a:off x="837340" y="343430"/>
              <a:ext cx="4032000" cy="2992318"/>
              <a:chOff x="837340" y="343430"/>
              <a:chExt cx="4032000" cy="2992318"/>
            </a:xfrm>
          </p:grpSpPr>
          <p:sp>
            <p:nvSpPr>
              <p:cNvPr id="5" name="矩形: 圆角 4">
                <a:extLst>
                  <a:ext uri="{FF2B5EF4-FFF2-40B4-BE49-F238E27FC236}">
                    <a16:creationId xmlns:a16="http://schemas.microsoft.com/office/drawing/2014/main" id="{4046931F-45F3-2CD2-2ADF-36F03A28FCA6}"/>
                  </a:ext>
                </a:extLst>
              </p:cNvPr>
              <p:cNvSpPr/>
              <p:nvPr/>
            </p:nvSpPr>
            <p:spPr>
              <a:xfrm>
                <a:off x="837340" y="605520"/>
                <a:ext cx="4032000" cy="2730228"/>
              </a:xfrm>
              <a:prstGeom prst="roundRect">
                <a:avLst>
                  <a:gd name="adj" fmla="val 6500"/>
                </a:avLst>
              </a:prstGeom>
              <a:solidFill>
                <a:schemeClr val="tx2">
                  <a:alpha val="15000"/>
                </a:schemeClr>
              </a:solidFill>
              <a:ln w="12700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pPr algn="ctr"/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BDBF66EC-F708-FF35-90A9-0D798E38BEC3}"/>
                  </a:ext>
                </a:extLst>
              </p:cNvPr>
              <p:cNvGrpSpPr/>
              <p:nvPr/>
            </p:nvGrpSpPr>
            <p:grpSpPr>
              <a:xfrm>
                <a:off x="2409206" y="343430"/>
                <a:ext cx="747974" cy="747970"/>
                <a:chOff x="6908357" y="3707426"/>
                <a:chExt cx="410200" cy="410198"/>
              </a:xfrm>
            </p:grpSpPr>
            <p:sp>
              <p:nvSpPr>
                <p:cNvPr id="20" name="椭圆 19">
                  <a:extLst>
                    <a:ext uri="{FF2B5EF4-FFF2-40B4-BE49-F238E27FC236}">
                      <a16:creationId xmlns:a16="http://schemas.microsoft.com/office/drawing/2014/main" id="{83A4266A-2946-20BB-8189-3703179B7150}"/>
                    </a:ext>
                  </a:extLst>
                </p:cNvPr>
                <p:cNvSpPr/>
                <p:nvPr/>
              </p:nvSpPr>
              <p:spPr>
                <a:xfrm>
                  <a:off x="6908357" y="3707426"/>
                  <a:ext cx="410200" cy="410198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50000">
                      <a:schemeClr val="accent1"/>
                    </a:gs>
                  </a:gsLst>
                  <a:lin ang="2700000" scaled="1"/>
                </a:gradFill>
                <a:ln>
                  <a:noFill/>
                </a:ln>
                <a:effectLst>
                  <a:outerShdw blurRad="177800" dist="152400" dir="2700000" algn="tl" rotWithShape="0">
                    <a:schemeClr val="accent1">
                      <a:alpha val="2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kumimoji="1" lang="zh-CN" altLang="en-US" sz="20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" name="任意多边形: 形状 20">
                  <a:extLst>
                    <a:ext uri="{FF2B5EF4-FFF2-40B4-BE49-F238E27FC236}">
                      <a16:creationId xmlns:a16="http://schemas.microsoft.com/office/drawing/2014/main" id="{8547D4F3-7CC5-22AC-347F-729595A02DCE}"/>
                    </a:ext>
                  </a:extLst>
                </p:cNvPr>
                <p:cNvSpPr/>
                <p:nvPr/>
              </p:nvSpPr>
              <p:spPr>
                <a:xfrm>
                  <a:off x="7024456" y="3814543"/>
                  <a:ext cx="178001" cy="148188"/>
                </a:xfrm>
                <a:custGeom>
                  <a:avLst/>
                  <a:gdLst>
                    <a:gd name="connsiteX0" fmla="*/ 483573 w 526297"/>
                    <a:gd name="connsiteY0" fmla="*/ 133971 h 438150"/>
                    <a:gd name="connsiteX1" fmla="*/ 527674 w 526297"/>
                    <a:gd name="connsiteY1" fmla="*/ 178072 h 438150"/>
                    <a:gd name="connsiteX2" fmla="*/ 527579 w 526297"/>
                    <a:gd name="connsiteY2" fmla="*/ 181501 h 438150"/>
                    <a:gd name="connsiteX3" fmla="*/ 514244 w 526297"/>
                    <a:gd name="connsiteY3" fmla="*/ 355237 h 438150"/>
                    <a:gd name="connsiteX4" fmla="*/ 485764 w 526297"/>
                    <a:gd name="connsiteY4" fmla="*/ 381621 h 438150"/>
                    <a:gd name="connsiteX5" fmla="*/ 454998 w 526297"/>
                    <a:gd name="connsiteY5" fmla="*/ 381621 h 438150"/>
                    <a:gd name="connsiteX6" fmla="*/ 454998 w 526297"/>
                    <a:gd name="connsiteY6" fmla="*/ 438771 h 438150"/>
                    <a:gd name="connsiteX7" fmla="*/ 435948 w 526297"/>
                    <a:gd name="connsiteY7" fmla="*/ 438771 h 438150"/>
                    <a:gd name="connsiteX8" fmla="*/ 435948 w 526297"/>
                    <a:gd name="connsiteY8" fmla="*/ 381621 h 438150"/>
                    <a:gd name="connsiteX9" fmla="*/ 93048 w 526297"/>
                    <a:gd name="connsiteY9" fmla="*/ 381621 h 438150"/>
                    <a:gd name="connsiteX10" fmla="*/ 93048 w 526297"/>
                    <a:gd name="connsiteY10" fmla="*/ 438771 h 438150"/>
                    <a:gd name="connsiteX11" fmla="*/ 73998 w 526297"/>
                    <a:gd name="connsiteY11" fmla="*/ 438771 h 438150"/>
                    <a:gd name="connsiteX12" fmla="*/ 73998 w 526297"/>
                    <a:gd name="connsiteY12" fmla="*/ 381621 h 438150"/>
                    <a:gd name="connsiteX13" fmla="*/ 43328 w 526297"/>
                    <a:gd name="connsiteY13" fmla="*/ 381621 h 438150"/>
                    <a:gd name="connsiteX14" fmla="*/ 14848 w 526297"/>
                    <a:gd name="connsiteY14" fmla="*/ 355237 h 438150"/>
                    <a:gd name="connsiteX15" fmla="*/ 1513 w 526297"/>
                    <a:gd name="connsiteY15" fmla="*/ 181501 h 438150"/>
                    <a:gd name="connsiteX16" fmla="*/ 42089 w 526297"/>
                    <a:gd name="connsiteY16" fmla="*/ 134162 h 438150"/>
                    <a:gd name="connsiteX17" fmla="*/ 45518 w 526297"/>
                    <a:gd name="connsiteY17" fmla="*/ 134066 h 438150"/>
                    <a:gd name="connsiteX18" fmla="*/ 101906 w 526297"/>
                    <a:gd name="connsiteY18" fmla="*/ 180834 h 438150"/>
                    <a:gd name="connsiteX19" fmla="*/ 121623 w 526297"/>
                    <a:gd name="connsiteY19" fmla="*/ 286371 h 438150"/>
                    <a:gd name="connsiteX20" fmla="*/ 407373 w 526297"/>
                    <a:gd name="connsiteY20" fmla="*/ 286371 h 438150"/>
                    <a:gd name="connsiteX21" fmla="*/ 427185 w 526297"/>
                    <a:gd name="connsiteY21" fmla="*/ 180739 h 438150"/>
                    <a:gd name="connsiteX22" fmla="*/ 483573 w 526297"/>
                    <a:gd name="connsiteY22" fmla="*/ 133971 h 438150"/>
                    <a:gd name="connsiteX23" fmla="*/ 416898 w 526297"/>
                    <a:gd name="connsiteY23" fmla="*/ 621 h 438150"/>
                    <a:gd name="connsiteX24" fmla="*/ 483573 w 526297"/>
                    <a:gd name="connsiteY24" fmla="*/ 67296 h 438150"/>
                    <a:gd name="connsiteX25" fmla="*/ 483573 w 526297"/>
                    <a:gd name="connsiteY25" fmla="*/ 115397 h 438150"/>
                    <a:gd name="connsiteX26" fmla="*/ 476429 w 526297"/>
                    <a:gd name="connsiteY26" fmla="*/ 114921 h 438150"/>
                    <a:gd name="connsiteX27" fmla="*/ 412040 w 526297"/>
                    <a:gd name="connsiteY27" fmla="*/ 166451 h 438150"/>
                    <a:gd name="connsiteX28" fmla="*/ 411564 w 526297"/>
                    <a:gd name="connsiteY28" fmla="*/ 168737 h 438150"/>
                    <a:gd name="connsiteX29" fmla="*/ 393086 w 526297"/>
                    <a:gd name="connsiteY29" fmla="*/ 267321 h 438150"/>
                    <a:gd name="connsiteX30" fmla="*/ 135911 w 526297"/>
                    <a:gd name="connsiteY30" fmla="*/ 267321 h 438150"/>
                    <a:gd name="connsiteX31" fmla="*/ 117432 w 526297"/>
                    <a:gd name="connsiteY31" fmla="*/ 168737 h 438150"/>
                    <a:gd name="connsiteX32" fmla="*/ 52567 w 526297"/>
                    <a:gd name="connsiteY32" fmla="*/ 114921 h 438150"/>
                    <a:gd name="connsiteX33" fmla="*/ 54948 w 526297"/>
                    <a:gd name="connsiteY33" fmla="*/ 67296 h 438150"/>
                    <a:gd name="connsiteX34" fmla="*/ 121623 w 526297"/>
                    <a:gd name="connsiteY34" fmla="*/ 621 h 438150"/>
                    <a:gd name="connsiteX35" fmla="*/ 416898 w 526297"/>
                    <a:gd name="connsiteY35" fmla="*/ 621 h 438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526297" h="438150">
                      <a:moveTo>
                        <a:pt x="483573" y="133971"/>
                      </a:moveTo>
                      <a:cubicBezTo>
                        <a:pt x="507957" y="133971"/>
                        <a:pt x="527674" y="153688"/>
                        <a:pt x="527674" y="178072"/>
                      </a:cubicBezTo>
                      <a:cubicBezTo>
                        <a:pt x="527674" y="179215"/>
                        <a:pt x="527674" y="180358"/>
                        <a:pt x="527579" y="181501"/>
                      </a:cubicBezTo>
                      <a:lnTo>
                        <a:pt x="514244" y="355237"/>
                      </a:lnTo>
                      <a:cubicBezTo>
                        <a:pt x="513101" y="370096"/>
                        <a:pt x="500718" y="381621"/>
                        <a:pt x="485764" y="381621"/>
                      </a:cubicBezTo>
                      <a:lnTo>
                        <a:pt x="454998" y="381621"/>
                      </a:lnTo>
                      <a:lnTo>
                        <a:pt x="454998" y="438771"/>
                      </a:lnTo>
                      <a:lnTo>
                        <a:pt x="435948" y="438771"/>
                      </a:lnTo>
                      <a:lnTo>
                        <a:pt x="435948" y="381621"/>
                      </a:lnTo>
                      <a:lnTo>
                        <a:pt x="93048" y="381621"/>
                      </a:lnTo>
                      <a:lnTo>
                        <a:pt x="93048" y="438771"/>
                      </a:lnTo>
                      <a:lnTo>
                        <a:pt x="73998" y="438771"/>
                      </a:lnTo>
                      <a:lnTo>
                        <a:pt x="73998" y="381621"/>
                      </a:lnTo>
                      <a:lnTo>
                        <a:pt x="43328" y="381621"/>
                      </a:lnTo>
                      <a:cubicBezTo>
                        <a:pt x="28373" y="381621"/>
                        <a:pt x="15991" y="370096"/>
                        <a:pt x="14848" y="355237"/>
                      </a:cubicBezTo>
                      <a:lnTo>
                        <a:pt x="1513" y="181501"/>
                      </a:lnTo>
                      <a:cubicBezTo>
                        <a:pt x="-392" y="157212"/>
                        <a:pt x="17801" y="135971"/>
                        <a:pt x="42089" y="134162"/>
                      </a:cubicBezTo>
                      <a:cubicBezTo>
                        <a:pt x="43232" y="134066"/>
                        <a:pt x="44375" y="134066"/>
                        <a:pt x="45518" y="134066"/>
                      </a:cubicBezTo>
                      <a:cubicBezTo>
                        <a:pt x="73141" y="134066"/>
                        <a:pt x="96858" y="153688"/>
                        <a:pt x="101906" y="180834"/>
                      </a:cubicBezTo>
                      <a:lnTo>
                        <a:pt x="121623" y="286371"/>
                      </a:lnTo>
                      <a:lnTo>
                        <a:pt x="407373" y="286371"/>
                      </a:lnTo>
                      <a:lnTo>
                        <a:pt x="427185" y="180739"/>
                      </a:lnTo>
                      <a:cubicBezTo>
                        <a:pt x="432233" y="153592"/>
                        <a:pt x="455951" y="133971"/>
                        <a:pt x="483573" y="133971"/>
                      </a:cubicBezTo>
                      <a:close/>
                      <a:moveTo>
                        <a:pt x="416898" y="621"/>
                      </a:moveTo>
                      <a:cubicBezTo>
                        <a:pt x="453760" y="621"/>
                        <a:pt x="483573" y="30434"/>
                        <a:pt x="483573" y="67296"/>
                      </a:cubicBezTo>
                      <a:lnTo>
                        <a:pt x="483573" y="115397"/>
                      </a:lnTo>
                      <a:cubicBezTo>
                        <a:pt x="481192" y="115112"/>
                        <a:pt x="478811" y="114921"/>
                        <a:pt x="476429" y="114921"/>
                      </a:cubicBezTo>
                      <a:cubicBezTo>
                        <a:pt x="445473" y="114921"/>
                        <a:pt x="418803" y="136448"/>
                        <a:pt x="412040" y="166451"/>
                      </a:cubicBezTo>
                      <a:lnTo>
                        <a:pt x="411564" y="168737"/>
                      </a:lnTo>
                      <a:lnTo>
                        <a:pt x="393086" y="267321"/>
                      </a:lnTo>
                      <a:lnTo>
                        <a:pt x="135911" y="267321"/>
                      </a:lnTo>
                      <a:lnTo>
                        <a:pt x="117432" y="168737"/>
                      </a:lnTo>
                      <a:cubicBezTo>
                        <a:pt x="111622" y="137495"/>
                        <a:pt x="84285" y="114921"/>
                        <a:pt x="52567" y="114921"/>
                      </a:cubicBezTo>
                      <a:lnTo>
                        <a:pt x="54948" y="67296"/>
                      </a:lnTo>
                      <a:cubicBezTo>
                        <a:pt x="54948" y="30434"/>
                        <a:pt x="84761" y="621"/>
                        <a:pt x="121623" y="621"/>
                      </a:cubicBezTo>
                      <a:lnTo>
                        <a:pt x="416898" y="6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rnd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 fontScale="700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354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14D41A17-0AF1-7BF3-9423-D8A641536452}"/>
                </a:ext>
              </a:extLst>
            </p:cNvPr>
            <p:cNvGrpSpPr/>
            <p:nvPr/>
          </p:nvGrpSpPr>
          <p:grpSpPr>
            <a:xfrm>
              <a:off x="6108699" y="315822"/>
              <a:ext cx="4032000" cy="3025800"/>
              <a:chOff x="6108699" y="315822"/>
              <a:chExt cx="4032000" cy="3025800"/>
            </a:xfrm>
          </p:grpSpPr>
          <p:sp>
            <p:nvSpPr>
              <p:cNvPr id="6" name="矩形: 圆角 5">
                <a:extLst>
                  <a:ext uri="{FF2B5EF4-FFF2-40B4-BE49-F238E27FC236}">
                    <a16:creationId xmlns:a16="http://schemas.microsoft.com/office/drawing/2014/main" id="{4758B33F-CB1F-DFE0-2F66-C1FCEAD8A986}"/>
                  </a:ext>
                </a:extLst>
              </p:cNvPr>
              <p:cNvSpPr/>
              <p:nvPr/>
            </p:nvSpPr>
            <p:spPr>
              <a:xfrm>
                <a:off x="6108699" y="611394"/>
                <a:ext cx="4032000" cy="2730228"/>
              </a:xfrm>
              <a:prstGeom prst="roundRect">
                <a:avLst>
                  <a:gd name="adj" fmla="val 6500"/>
                </a:avLst>
              </a:prstGeom>
              <a:solidFill>
                <a:schemeClr val="tx2">
                  <a:alpha val="15000"/>
                </a:schemeClr>
              </a:solidFill>
              <a:ln w="12700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pPr algn="ctr"/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35E0F719-8792-DC76-F95E-E7B1F920EDF4}"/>
                  </a:ext>
                </a:extLst>
              </p:cNvPr>
              <p:cNvGrpSpPr/>
              <p:nvPr/>
            </p:nvGrpSpPr>
            <p:grpSpPr>
              <a:xfrm>
                <a:off x="7874000" y="315822"/>
                <a:ext cx="747974" cy="747970"/>
                <a:chOff x="8024447" y="3692286"/>
                <a:chExt cx="410200" cy="410198"/>
              </a:xfrm>
            </p:grpSpPr>
            <p:sp>
              <p:nvSpPr>
                <p:cNvPr id="18" name="椭圆 17">
                  <a:extLst>
                    <a:ext uri="{FF2B5EF4-FFF2-40B4-BE49-F238E27FC236}">
                      <a16:creationId xmlns:a16="http://schemas.microsoft.com/office/drawing/2014/main" id="{306AF1EE-2295-81D8-C445-47C61A0115F2}"/>
                    </a:ext>
                  </a:extLst>
                </p:cNvPr>
                <p:cNvSpPr/>
                <p:nvPr/>
              </p:nvSpPr>
              <p:spPr>
                <a:xfrm>
                  <a:off x="8024447" y="3692286"/>
                  <a:ext cx="410200" cy="410198"/>
                </a:xfrm>
                <a:prstGeom prst="ellipse">
                  <a:avLst/>
                </a:prstGeom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50000">
                      <a:schemeClr val="accent2"/>
                    </a:gs>
                  </a:gsLst>
                  <a:lin ang="2700000" scaled="1"/>
                </a:gradFill>
                <a:ln>
                  <a:noFill/>
                </a:ln>
                <a:effectLst>
                  <a:outerShdw blurRad="177800" dist="152400" dir="2700000" algn="tl" rotWithShape="0">
                    <a:schemeClr val="accent2">
                      <a:alpha val="2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kumimoji="1" lang="zh-CN" altLang="en-US" sz="20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任意多边形: 形状 18">
                  <a:extLst>
                    <a:ext uri="{FF2B5EF4-FFF2-40B4-BE49-F238E27FC236}">
                      <a16:creationId xmlns:a16="http://schemas.microsoft.com/office/drawing/2014/main" id="{91971D4C-35AC-A103-56E0-3A0AA1B98563}"/>
                    </a:ext>
                  </a:extLst>
                </p:cNvPr>
                <p:cNvSpPr/>
                <p:nvPr/>
              </p:nvSpPr>
              <p:spPr>
                <a:xfrm>
                  <a:off x="8139928" y="3820990"/>
                  <a:ext cx="178001" cy="141741"/>
                </a:xfrm>
                <a:custGeom>
                  <a:avLst/>
                  <a:gdLst>
                    <a:gd name="connsiteX0" fmla="*/ 486767 w 514350"/>
                    <a:gd name="connsiteY0" fmla="*/ 621 h 409575"/>
                    <a:gd name="connsiteX1" fmla="*/ 515342 w 514350"/>
                    <a:gd name="connsiteY1" fmla="*/ 29196 h 409575"/>
                    <a:gd name="connsiteX2" fmla="*/ 515342 w 514350"/>
                    <a:gd name="connsiteY2" fmla="*/ 324471 h 409575"/>
                    <a:gd name="connsiteX3" fmla="*/ 486767 w 514350"/>
                    <a:gd name="connsiteY3" fmla="*/ 353046 h 409575"/>
                    <a:gd name="connsiteX4" fmla="*/ 192159 w 514350"/>
                    <a:gd name="connsiteY4" fmla="*/ 353046 h 409575"/>
                    <a:gd name="connsiteX5" fmla="*/ 115387 w 514350"/>
                    <a:gd name="connsiteY5" fmla="*/ 410196 h 409575"/>
                    <a:gd name="connsiteX6" fmla="*/ 115387 w 514350"/>
                    <a:gd name="connsiteY6" fmla="*/ 353046 h 409575"/>
                    <a:gd name="connsiteX7" fmla="*/ 29567 w 514350"/>
                    <a:gd name="connsiteY7" fmla="*/ 353046 h 409575"/>
                    <a:gd name="connsiteX8" fmla="*/ 992 w 514350"/>
                    <a:gd name="connsiteY8" fmla="*/ 324471 h 409575"/>
                    <a:gd name="connsiteX9" fmla="*/ 992 w 514350"/>
                    <a:gd name="connsiteY9" fmla="*/ 29196 h 409575"/>
                    <a:gd name="connsiteX10" fmla="*/ 29567 w 514350"/>
                    <a:gd name="connsiteY10" fmla="*/ 621 h 409575"/>
                    <a:gd name="connsiteX11" fmla="*/ 486767 w 514350"/>
                    <a:gd name="connsiteY11" fmla="*/ 621 h 409575"/>
                    <a:gd name="connsiteX12" fmla="*/ 124817 w 514350"/>
                    <a:gd name="connsiteY12" fmla="*/ 143496 h 409575"/>
                    <a:gd name="connsiteX13" fmla="*/ 91480 w 514350"/>
                    <a:gd name="connsiteY13" fmla="*/ 176834 h 409575"/>
                    <a:gd name="connsiteX14" fmla="*/ 124817 w 514350"/>
                    <a:gd name="connsiteY14" fmla="*/ 210171 h 409575"/>
                    <a:gd name="connsiteX15" fmla="*/ 158155 w 514350"/>
                    <a:gd name="connsiteY15" fmla="*/ 176834 h 409575"/>
                    <a:gd name="connsiteX16" fmla="*/ 124817 w 514350"/>
                    <a:gd name="connsiteY16" fmla="*/ 143496 h 409575"/>
                    <a:gd name="connsiteX17" fmla="*/ 258167 w 514350"/>
                    <a:gd name="connsiteY17" fmla="*/ 143496 h 409575"/>
                    <a:gd name="connsiteX18" fmla="*/ 224830 w 514350"/>
                    <a:gd name="connsiteY18" fmla="*/ 176834 h 409575"/>
                    <a:gd name="connsiteX19" fmla="*/ 258167 w 514350"/>
                    <a:gd name="connsiteY19" fmla="*/ 210171 h 409575"/>
                    <a:gd name="connsiteX20" fmla="*/ 291505 w 514350"/>
                    <a:gd name="connsiteY20" fmla="*/ 176834 h 409575"/>
                    <a:gd name="connsiteX21" fmla="*/ 258167 w 514350"/>
                    <a:gd name="connsiteY21" fmla="*/ 143496 h 409575"/>
                    <a:gd name="connsiteX22" fmla="*/ 391517 w 514350"/>
                    <a:gd name="connsiteY22" fmla="*/ 143496 h 409575"/>
                    <a:gd name="connsiteX23" fmla="*/ 358180 w 514350"/>
                    <a:gd name="connsiteY23" fmla="*/ 176834 h 409575"/>
                    <a:gd name="connsiteX24" fmla="*/ 391517 w 514350"/>
                    <a:gd name="connsiteY24" fmla="*/ 210171 h 409575"/>
                    <a:gd name="connsiteX25" fmla="*/ 424855 w 514350"/>
                    <a:gd name="connsiteY25" fmla="*/ 176834 h 409575"/>
                    <a:gd name="connsiteX26" fmla="*/ 391517 w 514350"/>
                    <a:gd name="connsiteY26" fmla="*/ 143496 h 409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514350" h="409575">
                      <a:moveTo>
                        <a:pt x="486767" y="621"/>
                      </a:moveTo>
                      <a:cubicBezTo>
                        <a:pt x="502579" y="621"/>
                        <a:pt x="515342" y="13385"/>
                        <a:pt x="515342" y="29196"/>
                      </a:cubicBezTo>
                      <a:lnTo>
                        <a:pt x="515342" y="324471"/>
                      </a:lnTo>
                      <a:cubicBezTo>
                        <a:pt x="515342" y="340282"/>
                        <a:pt x="502579" y="353046"/>
                        <a:pt x="486767" y="353046"/>
                      </a:cubicBezTo>
                      <a:lnTo>
                        <a:pt x="192159" y="353046"/>
                      </a:lnTo>
                      <a:lnTo>
                        <a:pt x="115387" y="410196"/>
                      </a:lnTo>
                      <a:lnTo>
                        <a:pt x="115387" y="353046"/>
                      </a:lnTo>
                      <a:lnTo>
                        <a:pt x="29567" y="353046"/>
                      </a:lnTo>
                      <a:cubicBezTo>
                        <a:pt x="13755" y="353046"/>
                        <a:pt x="992" y="340282"/>
                        <a:pt x="992" y="324471"/>
                      </a:cubicBezTo>
                      <a:lnTo>
                        <a:pt x="992" y="29196"/>
                      </a:lnTo>
                      <a:cubicBezTo>
                        <a:pt x="992" y="13385"/>
                        <a:pt x="13755" y="621"/>
                        <a:pt x="29567" y="621"/>
                      </a:cubicBezTo>
                      <a:lnTo>
                        <a:pt x="486767" y="621"/>
                      </a:lnTo>
                      <a:close/>
                      <a:moveTo>
                        <a:pt x="124817" y="143496"/>
                      </a:moveTo>
                      <a:cubicBezTo>
                        <a:pt x="106434" y="143496"/>
                        <a:pt x="91480" y="158450"/>
                        <a:pt x="91480" y="176834"/>
                      </a:cubicBezTo>
                      <a:cubicBezTo>
                        <a:pt x="91480" y="195217"/>
                        <a:pt x="106434" y="210171"/>
                        <a:pt x="124817" y="210171"/>
                      </a:cubicBezTo>
                      <a:cubicBezTo>
                        <a:pt x="143200" y="210171"/>
                        <a:pt x="158155" y="195217"/>
                        <a:pt x="158155" y="176834"/>
                      </a:cubicBezTo>
                      <a:cubicBezTo>
                        <a:pt x="158155" y="158450"/>
                        <a:pt x="143200" y="143496"/>
                        <a:pt x="124817" y="143496"/>
                      </a:cubicBezTo>
                      <a:close/>
                      <a:moveTo>
                        <a:pt x="258167" y="143496"/>
                      </a:moveTo>
                      <a:cubicBezTo>
                        <a:pt x="239784" y="143496"/>
                        <a:pt x="224830" y="158450"/>
                        <a:pt x="224830" y="176834"/>
                      </a:cubicBezTo>
                      <a:cubicBezTo>
                        <a:pt x="224830" y="195217"/>
                        <a:pt x="239784" y="210171"/>
                        <a:pt x="258167" y="210171"/>
                      </a:cubicBezTo>
                      <a:cubicBezTo>
                        <a:pt x="276550" y="210171"/>
                        <a:pt x="291505" y="195217"/>
                        <a:pt x="291505" y="176834"/>
                      </a:cubicBezTo>
                      <a:cubicBezTo>
                        <a:pt x="291505" y="158450"/>
                        <a:pt x="276550" y="143496"/>
                        <a:pt x="258167" y="143496"/>
                      </a:cubicBezTo>
                      <a:close/>
                      <a:moveTo>
                        <a:pt x="391517" y="143496"/>
                      </a:moveTo>
                      <a:cubicBezTo>
                        <a:pt x="373134" y="143496"/>
                        <a:pt x="358180" y="158450"/>
                        <a:pt x="358180" y="176834"/>
                      </a:cubicBezTo>
                      <a:cubicBezTo>
                        <a:pt x="358180" y="195217"/>
                        <a:pt x="373134" y="210171"/>
                        <a:pt x="391517" y="210171"/>
                      </a:cubicBezTo>
                      <a:cubicBezTo>
                        <a:pt x="409900" y="210171"/>
                        <a:pt x="424855" y="195217"/>
                        <a:pt x="424855" y="176834"/>
                      </a:cubicBezTo>
                      <a:cubicBezTo>
                        <a:pt x="424855" y="158450"/>
                        <a:pt x="409900" y="143496"/>
                        <a:pt x="391517" y="14349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rnd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 fontScale="700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354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6FCA7E98-F453-AB5D-0FDD-C3F350E1E16F}"/>
                </a:ext>
              </a:extLst>
            </p:cNvPr>
            <p:cNvGrpSpPr/>
            <p:nvPr/>
          </p:nvGrpSpPr>
          <p:grpSpPr>
            <a:xfrm>
              <a:off x="837340" y="3454441"/>
              <a:ext cx="4032000" cy="3204636"/>
              <a:chOff x="837340" y="3454441"/>
              <a:chExt cx="4032000" cy="3204636"/>
            </a:xfrm>
          </p:grpSpPr>
          <p:sp>
            <p:nvSpPr>
              <p:cNvPr id="4" name="矩形: 圆角 3">
                <a:extLst>
                  <a:ext uri="{FF2B5EF4-FFF2-40B4-BE49-F238E27FC236}">
                    <a16:creationId xmlns:a16="http://schemas.microsoft.com/office/drawing/2014/main" id="{5B2DA852-BF85-4E20-6B62-0DC63137C00F}"/>
                  </a:ext>
                </a:extLst>
              </p:cNvPr>
              <p:cNvSpPr/>
              <p:nvPr/>
            </p:nvSpPr>
            <p:spPr>
              <a:xfrm>
                <a:off x="837340" y="3759678"/>
                <a:ext cx="4032000" cy="2899399"/>
              </a:xfrm>
              <a:prstGeom prst="roundRect">
                <a:avLst>
                  <a:gd name="adj" fmla="val 6500"/>
                </a:avLst>
              </a:prstGeom>
              <a:solidFill>
                <a:schemeClr val="tx2">
                  <a:alpha val="15000"/>
                </a:schemeClr>
              </a:solidFill>
              <a:ln w="12700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pPr algn="ctr"/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9CFB2412-EC72-4BF5-6806-56143C2991D3}"/>
                  </a:ext>
                </a:extLst>
              </p:cNvPr>
              <p:cNvGrpSpPr/>
              <p:nvPr/>
            </p:nvGrpSpPr>
            <p:grpSpPr>
              <a:xfrm>
                <a:off x="2421584" y="3454441"/>
                <a:ext cx="747974" cy="747970"/>
                <a:chOff x="3139449" y="5407202"/>
                <a:chExt cx="410200" cy="410198"/>
              </a:xfrm>
            </p:grpSpPr>
            <p:sp>
              <p:nvSpPr>
                <p:cNvPr id="16" name="椭圆 15">
                  <a:extLst>
                    <a:ext uri="{FF2B5EF4-FFF2-40B4-BE49-F238E27FC236}">
                      <a16:creationId xmlns:a16="http://schemas.microsoft.com/office/drawing/2014/main" id="{37734042-476C-4FA3-CC04-1AF8F3A60431}"/>
                    </a:ext>
                  </a:extLst>
                </p:cNvPr>
                <p:cNvSpPr/>
                <p:nvPr/>
              </p:nvSpPr>
              <p:spPr>
                <a:xfrm>
                  <a:off x="3139449" y="5407202"/>
                  <a:ext cx="410200" cy="410198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50000">
                      <a:schemeClr val="accent1"/>
                    </a:gs>
                  </a:gsLst>
                  <a:lin ang="2700000" scaled="1"/>
                </a:gradFill>
                <a:ln>
                  <a:noFill/>
                </a:ln>
                <a:effectLst>
                  <a:outerShdw blurRad="177800" dist="152400" dir="2700000" algn="tl" rotWithShape="0">
                    <a:schemeClr val="accent1">
                      <a:alpha val="2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kumimoji="1" lang="zh-CN" altLang="en-US" sz="20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任意多边形: 形状 16">
                  <a:extLst>
                    <a:ext uri="{FF2B5EF4-FFF2-40B4-BE49-F238E27FC236}">
                      <a16:creationId xmlns:a16="http://schemas.microsoft.com/office/drawing/2014/main" id="{368D1FCB-5D05-9251-693D-29B74BB101D9}"/>
                    </a:ext>
                  </a:extLst>
                </p:cNvPr>
                <p:cNvSpPr/>
                <p:nvPr/>
              </p:nvSpPr>
              <p:spPr>
                <a:xfrm>
                  <a:off x="3255548" y="5509505"/>
                  <a:ext cx="178001" cy="162108"/>
                </a:xfrm>
                <a:custGeom>
                  <a:avLst/>
                  <a:gdLst>
                    <a:gd name="connsiteX0" fmla="*/ 125329 w 533400"/>
                    <a:gd name="connsiteY0" fmla="*/ 229221 h 485775"/>
                    <a:gd name="connsiteX1" fmla="*/ 125329 w 533400"/>
                    <a:gd name="connsiteY1" fmla="*/ 276846 h 485775"/>
                    <a:gd name="connsiteX2" fmla="*/ 144379 w 533400"/>
                    <a:gd name="connsiteY2" fmla="*/ 276846 h 485775"/>
                    <a:gd name="connsiteX3" fmla="*/ 144379 w 533400"/>
                    <a:gd name="connsiteY3" fmla="*/ 229221 h 485775"/>
                    <a:gd name="connsiteX4" fmla="*/ 392029 w 533400"/>
                    <a:gd name="connsiteY4" fmla="*/ 229221 h 485775"/>
                    <a:gd name="connsiteX5" fmla="*/ 392029 w 533400"/>
                    <a:gd name="connsiteY5" fmla="*/ 276846 h 485775"/>
                    <a:gd name="connsiteX6" fmla="*/ 411079 w 533400"/>
                    <a:gd name="connsiteY6" fmla="*/ 276846 h 485775"/>
                    <a:gd name="connsiteX7" fmla="*/ 411079 w 533400"/>
                    <a:gd name="connsiteY7" fmla="*/ 229221 h 485775"/>
                    <a:gd name="connsiteX8" fmla="*/ 534904 w 533400"/>
                    <a:gd name="connsiteY8" fmla="*/ 229221 h 485775"/>
                    <a:gd name="connsiteX9" fmla="*/ 534904 w 533400"/>
                    <a:gd name="connsiteY9" fmla="*/ 457821 h 485775"/>
                    <a:gd name="connsiteX10" fmla="*/ 506329 w 533400"/>
                    <a:gd name="connsiteY10" fmla="*/ 486396 h 485775"/>
                    <a:gd name="connsiteX11" fmla="*/ 30079 w 533400"/>
                    <a:gd name="connsiteY11" fmla="*/ 486396 h 485775"/>
                    <a:gd name="connsiteX12" fmla="*/ 1504 w 533400"/>
                    <a:gd name="connsiteY12" fmla="*/ 457821 h 485775"/>
                    <a:gd name="connsiteX13" fmla="*/ 1504 w 533400"/>
                    <a:gd name="connsiteY13" fmla="*/ 229221 h 485775"/>
                    <a:gd name="connsiteX14" fmla="*/ 125329 w 533400"/>
                    <a:gd name="connsiteY14" fmla="*/ 229221 h 485775"/>
                    <a:gd name="connsiteX15" fmla="*/ 372979 w 533400"/>
                    <a:gd name="connsiteY15" fmla="*/ 621 h 485775"/>
                    <a:gd name="connsiteX16" fmla="*/ 411079 w 533400"/>
                    <a:gd name="connsiteY16" fmla="*/ 36816 h 485775"/>
                    <a:gd name="connsiteX17" fmla="*/ 411079 w 533400"/>
                    <a:gd name="connsiteY17" fmla="*/ 38721 h 485775"/>
                    <a:gd name="connsiteX18" fmla="*/ 411079 w 533400"/>
                    <a:gd name="connsiteY18" fmla="*/ 114921 h 485775"/>
                    <a:gd name="connsiteX19" fmla="*/ 506329 w 533400"/>
                    <a:gd name="connsiteY19" fmla="*/ 114921 h 485775"/>
                    <a:gd name="connsiteX20" fmla="*/ 534904 w 533400"/>
                    <a:gd name="connsiteY20" fmla="*/ 143496 h 485775"/>
                    <a:gd name="connsiteX21" fmla="*/ 534904 w 533400"/>
                    <a:gd name="connsiteY21" fmla="*/ 210171 h 485775"/>
                    <a:gd name="connsiteX22" fmla="*/ 1504 w 533400"/>
                    <a:gd name="connsiteY22" fmla="*/ 210171 h 485775"/>
                    <a:gd name="connsiteX23" fmla="*/ 1504 w 533400"/>
                    <a:gd name="connsiteY23" fmla="*/ 143496 h 485775"/>
                    <a:gd name="connsiteX24" fmla="*/ 30079 w 533400"/>
                    <a:gd name="connsiteY24" fmla="*/ 114921 h 485775"/>
                    <a:gd name="connsiteX25" fmla="*/ 125329 w 533400"/>
                    <a:gd name="connsiteY25" fmla="*/ 114921 h 485775"/>
                    <a:gd name="connsiteX26" fmla="*/ 125329 w 533400"/>
                    <a:gd name="connsiteY26" fmla="*/ 38721 h 485775"/>
                    <a:gd name="connsiteX27" fmla="*/ 161524 w 533400"/>
                    <a:gd name="connsiteY27" fmla="*/ 621 h 485775"/>
                    <a:gd name="connsiteX28" fmla="*/ 163429 w 533400"/>
                    <a:gd name="connsiteY28" fmla="*/ 621 h 485775"/>
                    <a:gd name="connsiteX29" fmla="*/ 372979 w 533400"/>
                    <a:gd name="connsiteY29" fmla="*/ 621 h 485775"/>
                    <a:gd name="connsiteX30" fmla="*/ 372979 w 533400"/>
                    <a:gd name="connsiteY30" fmla="*/ 19671 h 485775"/>
                    <a:gd name="connsiteX31" fmla="*/ 163429 w 533400"/>
                    <a:gd name="connsiteY31" fmla="*/ 19671 h 485775"/>
                    <a:gd name="connsiteX32" fmla="*/ 144474 w 533400"/>
                    <a:gd name="connsiteY32" fmla="*/ 37292 h 485775"/>
                    <a:gd name="connsiteX33" fmla="*/ 144379 w 533400"/>
                    <a:gd name="connsiteY33" fmla="*/ 38721 h 485775"/>
                    <a:gd name="connsiteX34" fmla="*/ 144379 w 533400"/>
                    <a:gd name="connsiteY34" fmla="*/ 114921 h 485775"/>
                    <a:gd name="connsiteX35" fmla="*/ 392029 w 533400"/>
                    <a:gd name="connsiteY35" fmla="*/ 114921 h 485775"/>
                    <a:gd name="connsiteX36" fmla="*/ 392029 w 533400"/>
                    <a:gd name="connsiteY36" fmla="*/ 38721 h 485775"/>
                    <a:gd name="connsiteX37" fmla="*/ 375836 w 533400"/>
                    <a:gd name="connsiteY37" fmla="*/ 19862 h 485775"/>
                    <a:gd name="connsiteX38" fmla="*/ 374408 w 533400"/>
                    <a:gd name="connsiteY38" fmla="*/ 19671 h 485775"/>
                    <a:gd name="connsiteX39" fmla="*/ 372979 w 533400"/>
                    <a:gd name="connsiteY39" fmla="*/ 19671 h 485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533400" h="485775">
                      <a:moveTo>
                        <a:pt x="125329" y="229221"/>
                      </a:moveTo>
                      <a:lnTo>
                        <a:pt x="125329" y="276846"/>
                      </a:lnTo>
                      <a:lnTo>
                        <a:pt x="144379" y="276846"/>
                      </a:lnTo>
                      <a:lnTo>
                        <a:pt x="144379" y="229221"/>
                      </a:lnTo>
                      <a:lnTo>
                        <a:pt x="392029" y="229221"/>
                      </a:lnTo>
                      <a:lnTo>
                        <a:pt x="392029" y="276846"/>
                      </a:lnTo>
                      <a:lnTo>
                        <a:pt x="411079" y="276846"/>
                      </a:lnTo>
                      <a:lnTo>
                        <a:pt x="411079" y="229221"/>
                      </a:lnTo>
                      <a:lnTo>
                        <a:pt x="534904" y="229221"/>
                      </a:lnTo>
                      <a:lnTo>
                        <a:pt x="534904" y="457821"/>
                      </a:lnTo>
                      <a:cubicBezTo>
                        <a:pt x="534904" y="473632"/>
                        <a:pt x="522141" y="486396"/>
                        <a:pt x="506329" y="486396"/>
                      </a:cubicBezTo>
                      <a:lnTo>
                        <a:pt x="30079" y="486396"/>
                      </a:lnTo>
                      <a:cubicBezTo>
                        <a:pt x="14267" y="486396"/>
                        <a:pt x="1504" y="473632"/>
                        <a:pt x="1504" y="457821"/>
                      </a:cubicBezTo>
                      <a:lnTo>
                        <a:pt x="1504" y="229221"/>
                      </a:lnTo>
                      <a:lnTo>
                        <a:pt x="125329" y="229221"/>
                      </a:lnTo>
                      <a:close/>
                      <a:moveTo>
                        <a:pt x="372979" y="621"/>
                      </a:moveTo>
                      <a:cubicBezTo>
                        <a:pt x="393363" y="621"/>
                        <a:pt x="410031" y="16623"/>
                        <a:pt x="411079" y="36816"/>
                      </a:cubicBezTo>
                      <a:lnTo>
                        <a:pt x="411079" y="38721"/>
                      </a:lnTo>
                      <a:lnTo>
                        <a:pt x="411079" y="114921"/>
                      </a:lnTo>
                      <a:lnTo>
                        <a:pt x="506329" y="114921"/>
                      </a:lnTo>
                      <a:cubicBezTo>
                        <a:pt x="522141" y="114921"/>
                        <a:pt x="534904" y="127685"/>
                        <a:pt x="534904" y="143496"/>
                      </a:cubicBezTo>
                      <a:lnTo>
                        <a:pt x="534904" y="210171"/>
                      </a:lnTo>
                      <a:lnTo>
                        <a:pt x="1504" y="210171"/>
                      </a:lnTo>
                      <a:lnTo>
                        <a:pt x="1504" y="143496"/>
                      </a:lnTo>
                      <a:cubicBezTo>
                        <a:pt x="1504" y="127685"/>
                        <a:pt x="14267" y="114921"/>
                        <a:pt x="30079" y="114921"/>
                      </a:cubicBezTo>
                      <a:lnTo>
                        <a:pt x="125329" y="114921"/>
                      </a:lnTo>
                      <a:lnTo>
                        <a:pt x="125329" y="38721"/>
                      </a:lnTo>
                      <a:cubicBezTo>
                        <a:pt x="125329" y="18337"/>
                        <a:pt x="141331" y="1669"/>
                        <a:pt x="161524" y="621"/>
                      </a:cubicBezTo>
                      <a:lnTo>
                        <a:pt x="163429" y="621"/>
                      </a:lnTo>
                      <a:lnTo>
                        <a:pt x="372979" y="621"/>
                      </a:lnTo>
                      <a:close/>
                      <a:moveTo>
                        <a:pt x="372979" y="19671"/>
                      </a:moveTo>
                      <a:lnTo>
                        <a:pt x="163429" y="19671"/>
                      </a:lnTo>
                      <a:cubicBezTo>
                        <a:pt x="153428" y="19671"/>
                        <a:pt x="145141" y="27482"/>
                        <a:pt x="144474" y="37292"/>
                      </a:cubicBezTo>
                      <a:lnTo>
                        <a:pt x="144379" y="38721"/>
                      </a:lnTo>
                      <a:lnTo>
                        <a:pt x="144379" y="114921"/>
                      </a:lnTo>
                      <a:lnTo>
                        <a:pt x="392029" y="114921"/>
                      </a:lnTo>
                      <a:lnTo>
                        <a:pt x="392029" y="38721"/>
                      </a:lnTo>
                      <a:cubicBezTo>
                        <a:pt x="392029" y="29196"/>
                        <a:pt x="384981" y="21290"/>
                        <a:pt x="375836" y="19862"/>
                      </a:cubicBezTo>
                      <a:lnTo>
                        <a:pt x="374408" y="19671"/>
                      </a:lnTo>
                      <a:lnTo>
                        <a:pt x="372979" y="1967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rnd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 fontScale="850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354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5CF38E76-3261-A606-F525-7CFD57C9FBFA}"/>
              </a:ext>
            </a:extLst>
          </p:cNvPr>
          <p:cNvSpPr/>
          <p:nvPr/>
        </p:nvSpPr>
        <p:spPr>
          <a:xfrm>
            <a:off x="6096000" y="3903238"/>
            <a:ext cx="4032000" cy="2954762"/>
          </a:xfrm>
          <a:prstGeom prst="roundRect">
            <a:avLst>
              <a:gd name="adj" fmla="val 6500"/>
            </a:avLst>
          </a:prstGeom>
          <a:solidFill>
            <a:schemeClr val="tx2">
              <a:alpha val="15000"/>
            </a:schemeClr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73C9C904-0359-30CA-A3F4-9CA9D035BF6F}"/>
              </a:ext>
            </a:extLst>
          </p:cNvPr>
          <p:cNvSpPr/>
          <p:nvPr/>
        </p:nvSpPr>
        <p:spPr>
          <a:xfrm>
            <a:off x="7860173" y="3562078"/>
            <a:ext cx="747974" cy="769276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50000">
                <a:schemeClr val="accent2"/>
              </a:gs>
            </a:gsLst>
            <a:lin ang="2700000" scaled="1"/>
          </a:gradFill>
          <a:ln>
            <a:noFill/>
          </a:ln>
          <a:effectLst>
            <a:outerShdw blurRad="177800" dist="152400" dir="2700000" algn="tl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kumimoji="1" lang="zh-CN" altLang="en-US" sz="2000" b="1" dirty="0">
              <a:solidFill>
                <a:schemeClr val="tx1"/>
              </a:solidFill>
            </a:endParaRPr>
          </a:p>
        </p:txBody>
      </p:sp>
      <p:pic>
        <p:nvPicPr>
          <p:cNvPr id="30" name="图形 29" descr="头上的大脑 纯色填充">
            <a:extLst>
              <a:ext uri="{FF2B5EF4-FFF2-40B4-BE49-F238E27FC236}">
                <a16:creationId xmlns:a16="http://schemas.microsoft.com/office/drawing/2014/main" id="{A3130A62-2178-9EAF-6D6C-3F750A56B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66023" y="3609781"/>
            <a:ext cx="536274" cy="536274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35E16A3E-9956-C132-C549-643E103549F7}"/>
              </a:ext>
            </a:extLst>
          </p:cNvPr>
          <p:cNvSpPr txBox="1"/>
          <p:nvPr/>
        </p:nvSpPr>
        <p:spPr>
          <a:xfrm>
            <a:off x="824641" y="1139893"/>
            <a:ext cx="40320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数据采集</a:t>
            </a:r>
            <a:r>
              <a:rPr lang="zh-CN" altLang="en-US" sz="1600" dirty="0">
                <a:solidFill>
                  <a:srgbClr val="FF0000"/>
                </a:solidFill>
              </a:rPr>
              <a:t>：</a:t>
            </a:r>
            <a:r>
              <a:rPr lang="zh-CN" altLang="en-US" sz="1400" dirty="0"/>
              <a:t>从各种数据源收集原始数据并引入到系统的过程。</a:t>
            </a:r>
            <a:endParaRPr lang="en-US" altLang="zh-CN" sz="1400" dirty="0"/>
          </a:p>
          <a:p>
            <a:r>
              <a:rPr lang="zh-CN" altLang="en-US" sz="1400" dirty="0"/>
              <a:t>数据采集方式：批量采集、实时流式采集。</a:t>
            </a:r>
            <a:endParaRPr lang="en-US" altLang="zh-CN" sz="1400" dirty="0"/>
          </a:p>
          <a:p>
            <a:r>
              <a:rPr lang="zh-CN" altLang="en-US" sz="1400" dirty="0"/>
              <a:t>数据清洗：去除重复、错误和不完整的数据。            数据格式转换：统一数据格式，便于存储和处理。</a:t>
            </a:r>
            <a:endParaRPr lang="en-US" altLang="zh-CN" sz="1400" dirty="0"/>
          </a:p>
          <a:p>
            <a:r>
              <a:rPr lang="en-US" altLang="zh-CN" sz="1400" dirty="0">
                <a:solidFill>
                  <a:srgbClr val="FFFF00"/>
                </a:solidFill>
              </a:rPr>
              <a:t>·web</a:t>
            </a:r>
            <a:r>
              <a:rPr lang="zh-CN" altLang="en-US" sz="1400" dirty="0">
                <a:solidFill>
                  <a:srgbClr val="FFFF00"/>
                </a:solidFill>
              </a:rPr>
              <a:t>爬虫：</a:t>
            </a:r>
            <a:r>
              <a:rPr lang="zh-CN" altLang="en-US" sz="1400" dirty="0"/>
              <a:t>基于</a:t>
            </a:r>
            <a:r>
              <a:rPr lang="en-US" altLang="zh-CN" sz="1400" dirty="0"/>
              <a:t>Python</a:t>
            </a:r>
            <a:r>
              <a:rPr lang="zh-CN" altLang="en-US" sz="1400" dirty="0"/>
              <a:t>的</a:t>
            </a:r>
            <a:r>
              <a:rPr lang="en-US" altLang="zh-CN" sz="1400" dirty="0"/>
              <a:t>Scrapy</a:t>
            </a:r>
            <a:r>
              <a:rPr lang="zh-CN" altLang="en-US" sz="1400" dirty="0"/>
              <a:t>框架实现网页数据的自动化抓取</a:t>
            </a:r>
            <a:endParaRPr lang="en-US" altLang="zh-CN" sz="1400" dirty="0"/>
          </a:p>
          <a:p>
            <a:r>
              <a:rPr lang="en-US" altLang="zh-CN" sz="1400" dirty="0">
                <a:solidFill>
                  <a:srgbClr val="FFFF00"/>
                </a:solidFill>
              </a:rPr>
              <a:t>·Python</a:t>
            </a:r>
            <a:r>
              <a:rPr lang="zh-CN" altLang="en-US" sz="1400" dirty="0">
                <a:solidFill>
                  <a:srgbClr val="FFFF00"/>
                </a:solidFill>
              </a:rPr>
              <a:t>数据清洗：</a:t>
            </a:r>
            <a:r>
              <a:rPr lang="en-US" altLang="zh-CN" sz="1400" dirty="0"/>
              <a:t>Python</a:t>
            </a:r>
            <a:r>
              <a:rPr lang="zh-CN" altLang="en-US" sz="1400" dirty="0"/>
              <a:t>的</a:t>
            </a:r>
            <a:r>
              <a:rPr lang="en-US" altLang="zh-CN" sz="1400" dirty="0"/>
              <a:t>pandas</a:t>
            </a:r>
            <a:r>
              <a:rPr lang="zh-CN" altLang="en-US" sz="1400" dirty="0"/>
              <a:t>库和</a:t>
            </a:r>
            <a:r>
              <a:rPr lang="en-US" altLang="zh-CN" sz="1400" dirty="0"/>
              <a:t>R</a:t>
            </a:r>
            <a:r>
              <a:rPr lang="zh-CN" altLang="en-US" sz="1400" dirty="0"/>
              <a:t>语言用于清理脏数据。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E15310F-25AF-9731-D2F6-7A83D54C72E5}"/>
              </a:ext>
            </a:extLst>
          </p:cNvPr>
          <p:cNvSpPr txBox="1"/>
          <p:nvPr/>
        </p:nvSpPr>
        <p:spPr>
          <a:xfrm>
            <a:off x="6096000" y="1117083"/>
            <a:ext cx="40320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数据存储：</a:t>
            </a:r>
            <a:r>
              <a:rPr lang="zh-CN" altLang="en-US" sz="1400" dirty="0"/>
              <a:t>将采集到的数据按照需求存储在适当的数据平台中。</a:t>
            </a:r>
            <a:endParaRPr lang="en-US" altLang="zh-CN" sz="1400" dirty="0"/>
          </a:p>
          <a:p>
            <a:r>
              <a:rPr lang="zh-CN" altLang="en-US" sz="1400" dirty="0">
                <a:solidFill>
                  <a:srgbClr val="FFFF00"/>
                </a:solidFill>
              </a:rPr>
              <a:t>分布式存储系统：</a:t>
            </a:r>
            <a:endParaRPr lang="en-US" altLang="zh-CN" sz="1400" dirty="0">
              <a:solidFill>
                <a:srgbClr val="FFFF00"/>
              </a:solidFill>
            </a:endParaRPr>
          </a:p>
          <a:p>
            <a:r>
              <a:rPr lang="en-US" altLang="zh-CN" sz="1400" dirty="0"/>
              <a:t>Hadoop HDFS</a:t>
            </a:r>
            <a:r>
              <a:rPr lang="zh-CN" altLang="en-US" sz="1400" dirty="0"/>
              <a:t>：支持大规模数据分布式存储。</a:t>
            </a:r>
            <a:r>
              <a:rPr lang="en-US" altLang="zh-CN" sz="1400" dirty="0"/>
              <a:t>Amazon S3</a:t>
            </a:r>
            <a:r>
              <a:rPr lang="zh-CN" altLang="en-US" sz="1400" dirty="0"/>
              <a:t>：云存储服务，适合对象存储。</a:t>
            </a:r>
            <a:endParaRPr lang="en-US" altLang="zh-CN" sz="1400" dirty="0"/>
          </a:p>
          <a:p>
            <a:r>
              <a:rPr lang="zh-CN" altLang="en-US" sz="1400" dirty="0">
                <a:solidFill>
                  <a:srgbClr val="FFFF00"/>
                </a:solidFill>
              </a:rPr>
              <a:t>数据库技术：</a:t>
            </a:r>
            <a:endParaRPr lang="en-US" altLang="zh-CN" sz="1400" dirty="0">
              <a:solidFill>
                <a:srgbClr val="FFFF00"/>
              </a:solidFill>
            </a:endParaRPr>
          </a:p>
          <a:p>
            <a:r>
              <a:rPr lang="zh-CN" altLang="en-US" sz="1400" dirty="0"/>
              <a:t>关系型数据库</a:t>
            </a:r>
            <a:r>
              <a:rPr lang="en-US" altLang="zh-CN" sz="1400" dirty="0"/>
              <a:t>MySQL</a:t>
            </a:r>
            <a:r>
              <a:rPr lang="zh-CN" altLang="en-US" sz="1400" dirty="0"/>
              <a:t>用于结构化数据存储。</a:t>
            </a:r>
            <a:endParaRPr lang="en-US" altLang="zh-CN" sz="1400" dirty="0"/>
          </a:p>
          <a:p>
            <a:r>
              <a:rPr lang="en-US" altLang="zh-CN" sz="1400" dirty="0"/>
              <a:t>MongoDB</a:t>
            </a:r>
            <a:r>
              <a:rPr lang="zh-CN" altLang="en-US" sz="1400" dirty="0"/>
              <a:t>：文档型数据库，适合半结构化数据。</a:t>
            </a:r>
            <a:endParaRPr lang="en-US" altLang="zh-CN" sz="1400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60C03D5-C31E-19B4-BBFA-4A1E4630B771}"/>
              </a:ext>
            </a:extLst>
          </p:cNvPr>
          <p:cNvSpPr txBox="1"/>
          <p:nvPr/>
        </p:nvSpPr>
        <p:spPr>
          <a:xfrm>
            <a:off x="824641" y="4365010"/>
            <a:ext cx="403200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数据处理：</a:t>
            </a:r>
            <a:r>
              <a:rPr lang="zh-CN" altLang="en-US" sz="1400" dirty="0"/>
              <a:t>对存储的数据进行处理，以支持后续的分析和应用。</a:t>
            </a:r>
            <a:endParaRPr lang="en-US" altLang="zh-CN" sz="1400" dirty="0"/>
          </a:p>
          <a:p>
            <a:r>
              <a:rPr lang="zh-CN" altLang="en-US" sz="1400" dirty="0">
                <a:solidFill>
                  <a:srgbClr val="FFFF00"/>
                </a:solidFill>
              </a:rPr>
              <a:t>数据</a:t>
            </a:r>
            <a:r>
              <a:rPr lang="en-US" altLang="zh-CN" sz="1400" dirty="0">
                <a:solidFill>
                  <a:srgbClr val="FFFF00"/>
                </a:solidFill>
              </a:rPr>
              <a:t>ETL</a:t>
            </a:r>
            <a:r>
              <a:rPr lang="zh-CN" altLang="en-US" sz="1400" dirty="0">
                <a:solidFill>
                  <a:srgbClr val="FFFF00"/>
                </a:solidFill>
              </a:rPr>
              <a:t>（</a:t>
            </a:r>
            <a:r>
              <a:rPr lang="en-US" altLang="zh-CN" sz="1400" dirty="0">
                <a:solidFill>
                  <a:srgbClr val="FFFF00"/>
                </a:solidFill>
              </a:rPr>
              <a:t>Extract, Transform, Load</a:t>
            </a:r>
            <a:r>
              <a:rPr lang="zh-CN" altLang="en-US" sz="1400" dirty="0">
                <a:solidFill>
                  <a:srgbClr val="FFFF00"/>
                </a:solidFill>
              </a:rPr>
              <a:t>）：</a:t>
            </a:r>
            <a:r>
              <a:rPr lang="zh-CN" altLang="en-US" sz="1400" dirty="0"/>
              <a:t>提取、转换、加载。</a:t>
            </a:r>
            <a:endParaRPr lang="en-US" altLang="zh-CN" sz="1400" dirty="0"/>
          </a:p>
          <a:p>
            <a:r>
              <a:rPr lang="zh-CN" altLang="en-US" sz="1400" dirty="0">
                <a:solidFill>
                  <a:srgbClr val="FFFF00"/>
                </a:solidFill>
              </a:rPr>
              <a:t>数据清理：</a:t>
            </a:r>
            <a:r>
              <a:rPr lang="zh-CN" altLang="en-US" sz="1400" dirty="0"/>
              <a:t>处理噪声数据、异常值和缺失值。</a:t>
            </a:r>
            <a:endParaRPr lang="en-US" altLang="zh-CN" sz="1400" dirty="0"/>
          </a:p>
          <a:p>
            <a:r>
              <a:rPr lang="zh-CN" altLang="en-US" sz="1400" dirty="0">
                <a:solidFill>
                  <a:srgbClr val="FFFF00"/>
                </a:solidFill>
              </a:rPr>
              <a:t>数据集成：</a:t>
            </a:r>
            <a:r>
              <a:rPr lang="zh-CN" altLang="en-US" sz="1400" dirty="0"/>
              <a:t>整合来自不同源的数据。</a:t>
            </a:r>
            <a:endParaRPr lang="en-US" altLang="zh-CN" sz="1400" dirty="0"/>
          </a:p>
          <a:p>
            <a:r>
              <a:rPr lang="zh-CN" altLang="en-US" sz="1400" dirty="0"/>
              <a:t>计算机工具：</a:t>
            </a:r>
            <a:endParaRPr lang="en-US" altLang="zh-CN" sz="1400" dirty="0"/>
          </a:p>
          <a:p>
            <a:r>
              <a:rPr lang="zh-CN" altLang="en-US" sz="1400" dirty="0"/>
              <a:t>分布式计算</a:t>
            </a:r>
            <a:r>
              <a:rPr lang="en-US" altLang="zh-CN" sz="1400" dirty="0"/>
              <a:t>Apache Spark</a:t>
            </a:r>
            <a:r>
              <a:rPr lang="zh-CN" altLang="en-US" sz="1400" dirty="0"/>
              <a:t>：分布式内存计算框架，支持数据并行处理。</a:t>
            </a:r>
            <a:endParaRPr lang="en-US" altLang="zh-CN" sz="1400" dirty="0"/>
          </a:p>
          <a:p>
            <a:r>
              <a:rPr lang="zh-CN" altLang="en-US" sz="1400" dirty="0"/>
              <a:t>流式处理</a:t>
            </a:r>
            <a:r>
              <a:rPr lang="en-US" altLang="zh-CN" sz="1400" dirty="0"/>
              <a:t>Apache Storm</a:t>
            </a:r>
            <a:r>
              <a:rPr lang="zh-CN" altLang="en-US" sz="1400" dirty="0"/>
              <a:t>：支持实时数据处理的框架。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BD33E04-4978-6BD6-C44F-44F020E997E8}"/>
              </a:ext>
            </a:extLst>
          </p:cNvPr>
          <p:cNvSpPr txBox="1"/>
          <p:nvPr/>
        </p:nvSpPr>
        <p:spPr>
          <a:xfrm>
            <a:off x="6096000" y="4331354"/>
            <a:ext cx="408627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数据分析：</a:t>
            </a:r>
            <a:r>
              <a:rPr lang="zh-CN" altLang="en-US" sz="1400" dirty="0"/>
              <a:t>通过数据建模和挖掘技术揭示数据中的模式和价值。</a:t>
            </a:r>
            <a:endParaRPr lang="en-US" altLang="zh-CN" sz="1400" dirty="0"/>
          </a:p>
          <a:p>
            <a:r>
              <a:rPr lang="zh-CN" altLang="en-US" sz="1400" dirty="0">
                <a:solidFill>
                  <a:srgbClr val="FFFF00"/>
                </a:solidFill>
              </a:rPr>
              <a:t>机器学习与</a:t>
            </a:r>
            <a:r>
              <a:rPr lang="en-US" altLang="zh-CN" sz="1400" dirty="0">
                <a:solidFill>
                  <a:srgbClr val="FFFF00"/>
                </a:solidFill>
              </a:rPr>
              <a:t>AI</a:t>
            </a:r>
            <a:r>
              <a:rPr lang="zh-CN" altLang="en-US" sz="1400" dirty="0">
                <a:solidFill>
                  <a:srgbClr val="FFFF00"/>
                </a:solidFill>
              </a:rPr>
              <a:t>：</a:t>
            </a:r>
            <a:r>
              <a:rPr lang="en-US" altLang="zh-CN" sz="1400" dirty="0"/>
              <a:t>Python</a:t>
            </a:r>
            <a:r>
              <a:rPr lang="zh-CN" altLang="en-US" sz="1400" dirty="0"/>
              <a:t>库</a:t>
            </a:r>
            <a:r>
              <a:rPr lang="en-US" altLang="zh-CN" sz="1400" dirty="0"/>
              <a:t> </a:t>
            </a:r>
            <a:r>
              <a:rPr lang="zh-CN" altLang="en-US" sz="1400" dirty="0"/>
              <a:t>，用于构建预测和分类模型。</a:t>
            </a:r>
            <a:endParaRPr lang="en-US" altLang="zh-CN" sz="1400" dirty="0"/>
          </a:p>
          <a:p>
            <a:r>
              <a:rPr lang="zh-CN" altLang="en-US" sz="1400" dirty="0">
                <a:solidFill>
                  <a:srgbClr val="FFFF00"/>
                </a:solidFill>
              </a:rPr>
              <a:t>数据挖掘工具：</a:t>
            </a:r>
            <a:r>
              <a:rPr lang="en-US" altLang="zh-CN" sz="1400" dirty="0"/>
              <a:t>Weka</a:t>
            </a:r>
            <a:r>
              <a:rPr lang="zh-CN" altLang="en-US" sz="1400" dirty="0"/>
              <a:t>：支持分类、聚类和关联分析。</a:t>
            </a:r>
            <a:endParaRPr lang="en-US" altLang="zh-CN" sz="1400" dirty="0"/>
          </a:p>
          <a:p>
            <a:r>
              <a:rPr lang="zh-CN" altLang="en-US" sz="1400" dirty="0">
                <a:solidFill>
                  <a:srgbClr val="FFFF00"/>
                </a:solidFill>
              </a:rPr>
              <a:t>数据可视化：</a:t>
            </a:r>
            <a:r>
              <a:rPr lang="en-US" altLang="zh-CN" sz="1400" dirty="0"/>
              <a:t>Power BI,</a:t>
            </a:r>
            <a:r>
              <a:rPr lang="zh-CN" altLang="en-US" sz="1400" dirty="0"/>
              <a:t>可视化分析平台。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7819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06887" y="202286"/>
            <a:ext cx="11636856" cy="5910417"/>
            <a:chOff x="1268250" y="1302680"/>
            <a:chExt cx="9601605" cy="4049643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4F07A462-6977-4CA6-BFC8-380B65AF7CFB}"/>
                </a:ext>
              </a:extLst>
            </p:cNvPr>
            <p:cNvGrpSpPr/>
            <p:nvPr/>
          </p:nvGrpSpPr>
          <p:grpSpPr>
            <a:xfrm>
              <a:off x="1268250" y="1302680"/>
              <a:ext cx="2494093" cy="4036230"/>
              <a:chOff x="955276" y="1302680"/>
              <a:chExt cx="2494093" cy="4036230"/>
            </a:xfrm>
          </p:grpSpPr>
          <p:sp>
            <p:nvSpPr>
              <p:cNvPr id="6" name="任意多边形: 形状 5">
                <a:extLst>
                  <a:ext uri="{FF2B5EF4-FFF2-40B4-BE49-F238E27FC236}">
                    <a16:creationId xmlns:a16="http://schemas.microsoft.com/office/drawing/2014/main" id="{0C2666E4-D740-42F3-9FA1-2B8120A92603}"/>
                  </a:ext>
                </a:extLst>
              </p:cNvPr>
              <p:cNvSpPr/>
              <p:nvPr/>
            </p:nvSpPr>
            <p:spPr>
              <a:xfrm>
                <a:off x="955276" y="1507379"/>
                <a:ext cx="2494093" cy="3831531"/>
              </a:xfrm>
              <a:custGeom>
                <a:avLst/>
                <a:gdLst>
                  <a:gd name="connsiteX0" fmla="*/ 710698 w 1421396"/>
                  <a:gd name="connsiteY0" fmla="*/ 0 h 2361445"/>
                  <a:gd name="connsiteX1" fmla="*/ 1421396 w 1421396"/>
                  <a:gd name="connsiteY1" fmla="*/ 461726 h 2361445"/>
                  <a:gd name="connsiteX2" fmla="*/ 1421396 w 1421396"/>
                  <a:gd name="connsiteY2" fmla="*/ 1899719 h 2361445"/>
                  <a:gd name="connsiteX3" fmla="*/ 710698 w 1421396"/>
                  <a:gd name="connsiteY3" fmla="*/ 2361445 h 2361445"/>
                  <a:gd name="connsiteX4" fmla="*/ 0 w 1421396"/>
                  <a:gd name="connsiteY4" fmla="*/ 1899719 h 2361445"/>
                  <a:gd name="connsiteX5" fmla="*/ 0 w 1421396"/>
                  <a:gd name="connsiteY5" fmla="*/ 461726 h 2361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21396" h="2361445">
                    <a:moveTo>
                      <a:pt x="710698" y="0"/>
                    </a:moveTo>
                    <a:lnTo>
                      <a:pt x="1421396" y="461726"/>
                    </a:lnTo>
                    <a:lnTo>
                      <a:pt x="1421396" y="1899719"/>
                    </a:lnTo>
                    <a:lnTo>
                      <a:pt x="710698" y="2361445"/>
                    </a:lnTo>
                    <a:lnTo>
                      <a:pt x="0" y="1899719"/>
                    </a:lnTo>
                    <a:lnTo>
                      <a:pt x="0" y="461726"/>
                    </a:lnTo>
                    <a:close/>
                  </a:path>
                </a:pathLst>
              </a:custGeom>
              <a:solidFill>
                <a:schemeClr val="tx2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CA805BF5-C0DE-46F9-A2D9-628DBEBE29AC}"/>
                  </a:ext>
                </a:extLst>
              </p:cNvPr>
              <p:cNvGrpSpPr/>
              <p:nvPr/>
            </p:nvGrpSpPr>
            <p:grpSpPr>
              <a:xfrm>
                <a:off x="1327216" y="2120874"/>
                <a:ext cx="1750213" cy="1075775"/>
                <a:chOff x="1327216" y="2120874"/>
                <a:chExt cx="1750213" cy="1075775"/>
              </a:xfrm>
            </p:grpSpPr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717B39AE-E383-41D0-BB23-D6866B6A3067}"/>
                    </a:ext>
                  </a:extLst>
                </p:cNvPr>
                <p:cNvSpPr txBox="1"/>
                <p:nvPr/>
              </p:nvSpPr>
              <p:spPr>
                <a:xfrm>
                  <a:off x="1327216" y="2928560"/>
                  <a:ext cx="1750213" cy="2680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>
                    <a:lnSpc>
                      <a:spcPts val="1500"/>
                    </a:lnSpc>
                    <a:defRPr sz="1200"/>
                  </a:lvl1pPr>
                </a:lstStyle>
                <a:p>
                  <a:pPr algn="ctr">
                    <a:lnSpc>
                      <a:spcPct val="150000"/>
                    </a:lnSpc>
                  </a:pPr>
                  <a:endParaRPr lang="en-US" altLang="zh-CN" sz="1400" dirty="0"/>
                </a:p>
              </p:txBody>
            </p:sp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E32BF2D0-A4A8-4A98-A628-B14ED313F30F}"/>
                    </a:ext>
                  </a:extLst>
                </p:cNvPr>
                <p:cNvSpPr txBox="1"/>
                <p:nvPr/>
              </p:nvSpPr>
              <p:spPr>
                <a:xfrm>
                  <a:off x="1541842" y="2120874"/>
                  <a:ext cx="1168157" cy="316319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>
                    <a:defRPr sz="2000" b="1" i="0">
                      <a:gradFill>
                        <a:gsLst>
                          <a:gs pos="0">
                            <a:schemeClr val="accent1">
                              <a:lumMod val="60000"/>
                              <a:lumOff val="40000"/>
                            </a:schemeClr>
                          </a:gs>
                          <a:gs pos="60000">
                            <a:schemeClr val="accent1"/>
                          </a:gs>
                        </a:gsLst>
                        <a:lin ang="2700000" scaled="0"/>
                      </a:gradFill>
                      <a:effectLst>
                        <a:outerShdw blurRad="76200" dist="50800" dir="5400000" algn="ctr" rotWithShape="0">
                          <a:schemeClr val="accent1">
                            <a:alpha val="20000"/>
                          </a:schemeClr>
                        </a:outerShdw>
                      </a:effectLst>
                    </a:defRPr>
                  </a:lvl1pPr>
                </a:lstStyle>
                <a:p>
                  <a:pPr algn="ctr">
                    <a:lnSpc>
                      <a:spcPct val="100000"/>
                    </a:lnSpc>
                    <a:buSzPct val="25000"/>
                  </a:pPr>
                  <a:r>
                    <a:rPr lang="zh-CN" altLang="en-US" sz="2400" dirty="0">
                      <a:solidFill>
                        <a:srgbClr val="FF0000"/>
                      </a:solidFill>
                      <a:effectLst/>
                      <a:latin typeface="华文隶书" panose="02010800040101010101" pitchFamily="2" charset="-122"/>
                      <a:ea typeface="华文隶书" panose="02010800040101010101" pitchFamily="2" charset="-122"/>
                    </a:rPr>
                    <a:t>数据应用</a:t>
                  </a:r>
                  <a:endParaRPr lang="en-US" altLang="zh-CN" sz="2400" dirty="0">
                    <a:solidFill>
                      <a:srgbClr val="FF0000"/>
                    </a:solidFill>
                    <a:effectLst/>
                    <a:latin typeface="华文隶书" panose="02010800040101010101" pitchFamily="2" charset="-122"/>
                    <a:ea typeface="华文隶书" panose="02010800040101010101" pitchFamily="2" charset="-122"/>
                  </a:endParaRPr>
                </a:p>
              </p:txBody>
            </p:sp>
          </p:grpSp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B6BA5E6C-99EF-45B9-B420-109D6CBF3228}"/>
                  </a:ext>
                </a:extLst>
              </p:cNvPr>
              <p:cNvGrpSpPr/>
              <p:nvPr/>
            </p:nvGrpSpPr>
            <p:grpSpPr>
              <a:xfrm>
                <a:off x="1890838" y="1302680"/>
                <a:ext cx="563170" cy="607876"/>
                <a:chOff x="2231369" y="3696725"/>
                <a:chExt cx="699346" cy="754863"/>
              </a:xfrm>
            </p:grpSpPr>
            <p:sp>
              <p:nvSpPr>
                <p:cNvPr id="8" name="任意多边形: 形状 7">
                  <a:extLst>
                    <a:ext uri="{FF2B5EF4-FFF2-40B4-BE49-F238E27FC236}">
                      <a16:creationId xmlns:a16="http://schemas.microsoft.com/office/drawing/2014/main" id="{9E7D6141-8474-428C-8016-84FABAD44D5D}"/>
                    </a:ext>
                  </a:extLst>
                </p:cNvPr>
                <p:cNvSpPr/>
                <p:nvPr/>
              </p:nvSpPr>
              <p:spPr>
                <a:xfrm>
                  <a:off x="2231369" y="3696725"/>
                  <a:ext cx="699346" cy="754863"/>
                </a:xfrm>
                <a:custGeom>
                  <a:avLst/>
                  <a:gdLst>
                    <a:gd name="connsiteX0" fmla="*/ 349673 w 699346"/>
                    <a:gd name="connsiteY0" fmla="*/ 0 h 754862"/>
                    <a:gd name="connsiteX1" fmla="*/ 699346 w 699346"/>
                    <a:gd name="connsiteY1" fmla="*/ 207289 h 754862"/>
                    <a:gd name="connsiteX2" fmla="*/ 699346 w 699346"/>
                    <a:gd name="connsiteY2" fmla="*/ 547573 h 754862"/>
                    <a:gd name="connsiteX3" fmla="*/ 349673 w 699346"/>
                    <a:gd name="connsiteY3" fmla="*/ 754862 h 754862"/>
                    <a:gd name="connsiteX4" fmla="*/ 0 w 699346"/>
                    <a:gd name="connsiteY4" fmla="*/ 547573 h 754862"/>
                    <a:gd name="connsiteX5" fmla="*/ 0 w 699346"/>
                    <a:gd name="connsiteY5" fmla="*/ 207289 h 754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99346" h="754862">
                      <a:moveTo>
                        <a:pt x="349673" y="0"/>
                      </a:moveTo>
                      <a:lnTo>
                        <a:pt x="699346" y="207289"/>
                      </a:lnTo>
                      <a:lnTo>
                        <a:pt x="699346" y="547573"/>
                      </a:lnTo>
                      <a:lnTo>
                        <a:pt x="349673" y="754862"/>
                      </a:lnTo>
                      <a:lnTo>
                        <a:pt x="0" y="547573"/>
                      </a:lnTo>
                      <a:lnTo>
                        <a:pt x="0" y="207289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50000">
                      <a:schemeClr val="accent1"/>
                    </a:gs>
                  </a:gsLst>
                  <a:lin ang="2700000" scaled="1"/>
                </a:gradFill>
                <a:ln>
                  <a:noFill/>
                </a:ln>
                <a:effectLst>
                  <a:outerShdw blurRad="177800" dist="152400" dir="2700000" algn="tl" rotWithShape="0">
                    <a:schemeClr val="accent1">
                      <a:alpha val="2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000" b="1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" name="任意多边形: 形状 8">
                  <a:extLst>
                    <a:ext uri="{FF2B5EF4-FFF2-40B4-BE49-F238E27FC236}">
                      <a16:creationId xmlns:a16="http://schemas.microsoft.com/office/drawing/2014/main" id="{5AADF7AF-E11E-4601-A1E2-806B87648C34}"/>
                    </a:ext>
                  </a:extLst>
                </p:cNvPr>
                <p:cNvSpPr/>
                <p:nvPr/>
              </p:nvSpPr>
              <p:spPr bwMode="auto">
                <a:xfrm>
                  <a:off x="2459016" y="3934704"/>
                  <a:ext cx="244051" cy="239693"/>
                </a:xfrm>
                <a:custGeom>
                  <a:avLst/>
                  <a:gdLst>
                    <a:gd name="connsiteX0" fmla="*/ 372339 w 533400"/>
                    <a:gd name="connsiteY0" fmla="*/ 276846 h 523875"/>
                    <a:gd name="connsiteX1" fmla="*/ 372339 w 533400"/>
                    <a:gd name="connsiteY1" fmla="*/ 524496 h 523875"/>
                    <a:gd name="connsiteX2" fmla="*/ 162789 w 533400"/>
                    <a:gd name="connsiteY2" fmla="*/ 524496 h 523875"/>
                    <a:gd name="connsiteX3" fmla="*/ 162789 w 533400"/>
                    <a:gd name="connsiteY3" fmla="*/ 276846 h 523875"/>
                    <a:gd name="connsiteX4" fmla="*/ 372339 w 533400"/>
                    <a:gd name="connsiteY4" fmla="*/ 276846 h 523875"/>
                    <a:gd name="connsiteX5" fmla="*/ 143739 w 533400"/>
                    <a:gd name="connsiteY5" fmla="*/ 114921 h 523875"/>
                    <a:gd name="connsiteX6" fmla="*/ 143739 w 533400"/>
                    <a:gd name="connsiteY6" fmla="*/ 153021 h 523875"/>
                    <a:gd name="connsiteX7" fmla="*/ 391389 w 533400"/>
                    <a:gd name="connsiteY7" fmla="*/ 153021 h 523875"/>
                    <a:gd name="connsiteX8" fmla="*/ 391389 w 533400"/>
                    <a:gd name="connsiteY8" fmla="*/ 114921 h 523875"/>
                    <a:gd name="connsiteX9" fmla="*/ 534264 w 533400"/>
                    <a:gd name="connsiteY9" fmla="*/ 114921 h 523875"/>
                    <a:gd name="connsiteX10" fmla="*/ 534264 w 533400"/>
                    <a:gd name="connsiteY10" fmla="*/ 410196 h 523875"/>
                    <a:gd name="connsiteX11" fmla="*/ 391389 w 533400"/>
                    <a:gd name="connsiteY11" fmla="*/ 410196 h 523875"/>
                    <a:gd name="connsiteX12" fmla="*/ 391389 w 533400"/>
                    <a:gd name="connsiteY12" fmla="*/ 257796 h 523875"/>
                    <a:gd name="connsiteX13" fmla="*/ 143739 w 533400"/>
                    <a:gd name="connsiteY13" fmla="*/ 257796 h 523875"/>
                    <a:gd name="connsiteX14" fmla="*/ 143739 w 533400"/>
                    <a:gd name="connsiteY14" fmla="*/ 410196 h 523875"/>
                    <a:gd name="connsiteX15" fmla="*/ 864 w 533400"/>
                    <a:gd name="connsiteY15" fmla="*/ 410196 h 523875"/>
                    <a:gd name="connsiteX16" fmla="*/ 864 w 533400"/>
                    <a:gd name="connsiteY16" fmla="*/ 186359 h 523875"/>
                    <a:gd name="connsiteX17" fmla="*/ 67539 w 533400"/>
                    <a:gd name="connsiteY17" fmla="*/ 114921 h 523875"/>
                    <a:gd name="connsiteX18" fmla="*/ 143739 w 533400"/>
                    <a:gd name="connsiteY18" fmla="*/ 114921 h 523875"/>
                    <a:gd name="connsiteX19" fmla="*/ 462827 w 533400"/>
                    <a:gd name="connsiteY19" fmla="*/ 172071 h 523875"/>
                    <a:gd name="connsiteX20" fmla="*/ 448539 w 533400"/>
                    <a:gd name="connsiteY20" fmla="*/ 186359 h 523875"/>
                    <a:gd name="connsiteX21" fmla="*/ 462827 w 533400"/>
                    <a:gd name="connsiteY21" fmla="*/ 200646 h 523875"/>
                    <a:gd name="connsiteX22" fmla="*/ 477114 w 533400"/>
                    <a:gd name="connsiteY22" fmla="*/ 186359 h 523875"/>
                    <a:gd name="connsiteX23" fmla="*/ 462827 w 533400"/>
                    <a:gd name="connsiteY23" fmla="*/ 172071 h 523875"/>
                    <a:gd name="connsiteX24" fmla="*/ 372339 w 533400"/>
                    <a:gd name="connsiteY24" fmla="*/ 621 h 523875"/>
                    <a:gd name="connsiteX25" fmla="*/ 372339 w 533400"/>
                    <a:gd name="connsiteY25" fmla="*/ 133971 h 523875"/>
                    <a:gd name="connsiteX26" fmla="*/ 162789 w 533400"/>
                    <a:gd name="connsiteY26" fmla="*/ 133971 h 523875"/>
                    <a:gd name="connsiteX27" fmla="*/ 162789 w 533400"/>
                    <a:gd name="connsiteY27" fmla="*/ 621 h 523875"/>
                    <a:gd name="connsiteX28" fmla="*/ 372339 w 533400"/>
                    <a:gd name="connsiteY28" fmla="*/ 621 h 523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33400" h="523875">
                      <a:moveTo>
                        <a:pt x="372339" y="276846"/>
                      </a:moveTo>
                      <a:lnTo>
                        <a:pt x="372339" y="524496"/>
                      </a:lnTo>
                      <a:lnTo>
                        <a:pt x="162789" y="524496"/>
                      </a:lnTo>
                      <a:lnTo>
                        <a:pt x="162789" y="276846"/>
                      </a:lnTo>
                      <a:lnTo>
                        <a:pt x="372339" y="276846"/>
                      </a:lnTo>
                      <a:close/>
                      <a:moveTo>
                        <a:pt x="143739" y="114921"/>
                      </a:moveTo>
                      <a:lnTo>
                        <a:pt x="143739" y="153021"/>
                      </a:lnTo>
                      <a:lnTo>
                        <a:pt x="391389" y="153021"/>
                      </a:lnTo>
                      <a:lnTo>
                        <a:pt x="391389" y="114921"/>
                      </a:lnTo>
                      <a:lnTo>
                        <a:pt x="534264" y="114921"/>
                      </a:lnTo>
                      <a:lnTo>
                        <a:pt x="534264" y="410196"/>
                      </a:lnTo>
                      <a:lnTo>
                        <a:pt x="391389" y="410196"/>
                      </a:lnTo>
                      <a:lnTo>
                        <a:pt x="391389" y="257796"/>
                      </a:lnTo>
                      <a:lnTo>
                        <a:pt x="143739" y="257796"/>
                      </a:lnTo>
                      <a:lnTo>
                        <a:pt x="143739" y="410196"/>
                      </a:lnTo>
                      <a:lnTo>
                        <a:pt x="864" y="410196"/>
                      </a:lnTo>
                      <a:lnTo>
                        <a:pt x="864" y="186359"/>
                      </a:lnTo>
                      <a:lnTo>
                        <a:pt x="67539" y="114921"/>
                      </a:lnTo>
                      <a:lnTo>
                        <a:pt x="143739" y="114921"/>
                      </a:lnTo>
                      <a:close/>
                      <a:moveTo>
                        <a:pt x="462827" y="172071"/>
                      </a:moveTo>
                      <a:cubicBezTo>
                        <a:pt x="454921" y="172071"/>
                        <a:pt x="448539" y="178453"/>
                        <a:pt x="448539" y="186359"/>
                      </a:cubicBezTo>
                      <a:cubicBezTo>
                        <a:pt x="448539" y="194264"/>
                        <a:pt x="454921" y="200646"/>
                        <a:pt x="462827" y="200646"/>
                      </a:cubicBezTo>
                      <a:cubicBezTo>
                        <a:pt x="470732" y="200646"/>
                        <a:pt x="477114" y="194264"/>
                        <a:pt x="477114" y="186359"/>
                      </a:cubicBezTo>
                      <a:cubicBezTo>
                        <a:pt x="477114" y="178453"/>
                        <a:pt x="470732" y="172071"/>
                        <a:pt x="462827" y="172071"/>
                      </a:cubicBezTo>
                      <a:close/>
                      <a:moveTo>
                        <a:pt x="372339" y="621"/>
                      </a:moveTo>
                      <a:lnTo>
                        <a:pt x="372339" y="133971"/>
                      </a:lnTo>
                      <a:lnTo>
                        <a:pt x="162789" y="133971"/>
                      </a:lnTo>
                      <a:lnTo>
                        <a:pt x="162789" y="621"/>
                      </a:lnTo>
                      <a:lnTo>
                        <a:pt x="372339" y="6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/>
                <a:lstStyle/>
                <a:p>
                  <a:endParaRPr lang="zh-CN" altLang="en-US" dirty="0"/>
                </a:p>
              </p:txBody>
            </p:sp>
          </p:grp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DBAF7C47-14A6-44B1-B628-505F9E88CC41}"/>
                </a:ext>
              </a:extLst>
            </p:cNvPr>
            <p:cNvGrpSpPr/>
            <p:nvPr/>
          </p:nvGrpSpPr>
          <p:grpSpPr>
            <a:xfrm>
              <a:off x="4735732" y="1325604"/>
              <a:ext cx="2583364" cy="4026719"/>
              <a:chOff x="6290200" y="1325604"/>
              <a:chExt cx="2583364" cy="4026719"/>
            </a:xfrm>
          </p:grpSpPr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618B6C7F-580A-4539-9E77-3009D46BD06F}"/>
                  </a:ext>
                </a:extLst>
              </p:cNvPr>
              <p:cNvSpPr/>
              <p:nvPr/>
            </p:nvSpPr>
            <p:spPr>
              <a:xfrm>
                <a:off x="6290200" y="1520792"/>
                <a:ext cx="2583364" cy="3831531"/>
              </a:xfrm>
              <a:custGeom>
                <a:avLst/>
                <a:gdLst>
                  <a:gd name="connsiteX0" fmla="*/ 710698 w 1421396"/>
                  <a:gd name="connsiteY0" fmla="*/ 0 h 2361445"/>
                  <a:gd name="connsiteX1" fmla="*/ 1421396 w 1421396"/>
                  <a:gd name="connsiteY1" fmla="*/ 461726 h 2361445"/>
                  <a:gd name="connsiteX2" fmla="*/ 1421396 w 1421396"/>
                  <a:gd name="connsiteY2" fmla="*/ 1899719 h 2361445"/>
                  <a:gd name="connsiteX3" fmla="*/ 710698 w 1421396"/>
                  <a:gd name="connsiteY3" fmla="*/ 2361445 h 2361445"/>
                  <a:gd name="connsiteX4" fmla="*/ 0 w 1421396"/>
                  <a:gd name="connsiteY4" fmla="*/ 1899719 h 2361445"/>
                  <a:gd name="connsiteX5" fmla="*/ 0 w 1421396"/>
                  <a:gd name="connsiteY5" fmla="*/ 461726 h 2361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21396" h="2361445">
                    <a:moveTo>
                      <a:pt x="710698" y="0"/>
                    </a:moveTo>
                    <a:lnTo>
                      <a:pt x="1421396" y="461726"/>
                    </a:lnTo>
                    <a:lnTo>
                      <a:pt x="1421396" y="1899719"/>
                    </a:lnTo>
                    <a:lnTo>
                      <a:pt x="710698" y="2361445"/>
                    </a:lnTo>
                    <a:lnTo>
                      <a:pt x="0" y="1899719"/>
                    </a:lnTo>
                    <a:lnTo>
                      <a:pt x="0" y="461726"/>
                    </a:lnTo>
                    <a:close/>
                  </a:path>
                </a:pathLst>
              </a:custGeom>
              <a:solidFill>
                <a:schemeClr val="tx2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4" name="组合 3">
                <a:extLst>
                  <a:ext uri="{FF2B5EF4-FFF2-40B4-BE49-F238E27FC236}">
                    <a16:creationId xmlns:a16="http://schemas.microsoft.com/office/drawing/2014/main" id="{A5159082-679C-4371-B045-4E6292B0EF58}"/>
                  </a:ext>
                </a:extLst>
              </p:cNvPr>
              <p:cNvGrpSpPr/>
              <p:nvPr/>
            </p:nvGrpSpPr>
            <p:grpSpPr>
              <a:xfrm>
                <a:off x="7317747" y="1325604"/>
                <a:ext cx="563170" cy="607876"/>
                <a:chOff x="7165461" y="1988850"/>
                <a:chExt cx="471701" cy="509146"/>
              </a:xfrm>
            </p:grpSpPr>
            <p:sp>
              <p:nvSpPr>
                <p:cNvPr id="17" name="任意多边形: 形状 16">
                  <a:extLst>
                    <a:ext uri="{FF2B5EF4-FFF2-40B4-BE49-F238E27FC236}">
                      <a16:creationId xmlns:a16="http://schemas.microsoft.com/office/drawing/2014/main" id="{13A9D171-B150-41FE-8EF2-12ED6B4681FA}"/>
                    </a:ext>
                  </a:extLst>
                </p:cNvPr>
                <p:cNvSpPr/>
                <p:nvPr/>
              </p:nvSpPr>
              <p:spPr>
                <a:xfrm>
                  <a:off x="7165461" y="1988850"/>
                  <a:ext cx="471701" cy="509146"/>
                </a:xfrm>
                <a:custGeom>
                  <a:avLst/>
                  <a:gdLst>
                    <a:gd name="connsiteX0" fmla="*/ 0 w 699346"/>
                    <a:gd name="connsiteY0" fmla="*/ 207290 h 754862"/>
                    <a:gd name="connsiteX1" fmla="*/ 699346 w 699346"/>
                    <a:gd name="connsiteY1" fmla="*/ 207290 h 754862"/>
                    <a:gd name="connsiteX2" fmla="*/ 699346 w 699346"/>
                    <a:gd name="connsiteY2" fmla="*/ 547573 h 754862"/>
                    <a:gd name="connsiteX3" fmla="*/ 349673 w 699346"/>
                    <a:gd name="connsiteY3" fmla="*/ 754862 h 754862"/>
                    <a:gd name="connsiteX4" fmla="*/ 0 w 699346"/>
                    <a:gd name="connsiteY4" fmla="*/ 547573 h 754862"/>
                    <a:gd name="connsiteX5" fmla="*/ 349673 w 699346"/>
                    <a:gd name="connsiteY5" fmla="*/ 0 h 754862"/>
                    <a:gd name="connsiteX6" fmla="*/ 699346 w 699346"/>
                    <a:gd name="connsiteY6" fmla="*/ 207289 h 754862"/>
                    <a:gd name="connsiteX7" fmla="*/ 0 w 699346"/>
                    <a:gd name="connsiteY7" fmla="*/ 207289 h 754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99346" h="754862">
                      <a:moveTo>
                        <a:pt x="0" y="207290"/>
                      </a:moveTo>
                      <a:lnTo>
                        <a:pt x="699346" y="207290"/>
                      </a:lnTo>
                      <a:lnTo>
                        <a:pt x="699346" y="547573"/>
                      </a:lnTo>
                      <a:lnTo>
                        <a:pt x="349673" y="754862"/>
                      </a:lnTo>
                      <a:lnTo>
                        <a:pt x="0" y="547573"/>
                      </a:lnTo>
                      <a:close/>
                      <a:moveTo>
                        <a:pt x="349673" y="0"/>
                      </a:moveTo>
                      <a:lnTo>
                        <a:pt x="699346" y="207289"/>
                      </a:lnTo>
                      <a:lnTo>
                        <a:pt x="0" y="207289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50000">
                      <a:schemeClr val="accent2"/>
                    </a:gs>
                  </a:gsLst>
                  <a:lin ang="2700000" scaled="1"/>
                </a:gradFill>
                <a:ln>
                  <a:noFill/>
                </a:ln>
                <a:effectLst>
                  <a:outerShdw blurRad="177800" dist="152400" dir="2700000" algn="tl" rotWithShape="0">
                    <a:schemeClr val="accent2">
                      <a:alpha val="2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0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任意多边形: 形状 17">
                  <a:extLst>
                    <a:ext uri="{FF2B5EF4-FFF2-40B4-BE49-F238E27FC236}">
                      <a16:creationId xmlns:a16="http://schemas.microsoft.com/office/drawing/2014/main" id="{22A122D8-E877-406E-B9F1-A39389188838}"/>
                    </a:ext>
                  </a:extLst>
                </p:cNvPr>
                <p:cNvSpPr/>
                <p:nvPr/>
              </p:nvSpPr>
              <p:spPr bwMode="auto">
                <a:xfrm>
                  <a:off x="7319006" y="2156617"/>
                  <a:ext cx="164610" cy="135215"/>
                </a:xfrm>
                <a:custGeom>
                  <a:avLst/>
                  <a:gdLst>
                    <a:gd name="connsiteX0" fmla="*/ 96626 w 533400"/>
                    <a:gd name="connsiteY0" fmla="*/ 133971 h 438150"/>
                    <a:gd name="connsiteX1" fmla="*/ 125201 w 533400"/>
                    <a:gd name="connsiteY1" fmla="*/ 286371 h 438150"/>
                    <a:gd name="connsiteX2" fmla="*/ 410951 w 533400"/>
                    <a:gd name="connsiteY2" fmla="*/ 286371 h 438150"/>
                    <a:gd name="connsiteX3" fmla="*/ 439526 w 533400"/>
                    <a:gd name="connsiteY3" fmla="*/ 133971 h 438150"/>
                    <a:gd name="connsiteX4" fmla="*/ 534776 w 533400"/>
                    <a:gd name="connsiteY4" fmla="*/ 133971 h 438150"/>
                    <a:gd name="connsiteX5" fmla="*/ 515726 w 533400"/>
                    <a:gd name="connsiteY5" fmla="*/ 381621 h 438150"/>
                    <a:gd name="connsiteX6" fmla="*/ 458576 w 533400"/>
                    <a:gd name="connsiteY6" fmla="*/ 381621 h 438150"/>
                    <a:gd name="connsiteX7" fmla="*/ 458576 w 533400"/>
                    <a:gd name="connsiteY7" fmla="*/ 438771 h 438150"/>
                    <a:gd name="connsiteX8" fmla="*/ 439526 w 533400"/>
                    <a:gd name="connsiteY8" fmla="*/ 438771 h 438150"/>
                    <a:gd name="connsiteX9" fmla="*/ 439526 w 533400"/>
                    <a:gd name="connsiteY9" fmla="*/ 381621 h 438150"/>
                    <a:gd name="connsiteX10" fmla="*/ 96626 w 533400"/>
                    <a:gd name="connsiteY10" fmla="*/ 381621 h 438150"/>
                    <a:gd name="connsiteX11" fmla="*/ 96626 w 533400"/>
                    <a:gd name="connsiteY11" fmla="*/ 438771 h 438150"/>
                    <a:gd name="connsiteX12" fmla="*/ 77576 w 533400"/>
                    <a:gd name="connsiteY12" fmla="*/ 438771 h 438150"/>
                    <a:gd name="connsiteX13" fmla="*/ 77576 w 533400"/>
                    <a:gd name="connsiteY13" fmla="*/ 381621 h 438150"/>
                    <a:gd name="connsiteX14" fmla="*/ 20426 w 533400"/>
                    <a:gd name="connsiteY14" fmla="*/ 381621 h 438150"/>
                    <a:gd name="connsiteX15" fmla="*/ 1376 w 533400"/>
                    <a:gd name="connsiteY15" fmla="*/ 133971 h 438150"/>
                    <a:gd name="connsiteX16" fmla="*/ 96626 w 533400"/>
                    <a:gd name="connsiteY16" fmla="*/ 133971 h 438150"/>
                    <a:gd name="connsiteX17" fmla="*/ 487151 w 533400"/>
                    <a:gd name="connsiteY17" fmla="*/ 621 h 438150"/>
                    <a:gd name="connsiteX18" fmla="*/ 487151 w 533400"/>
                    <a:gd name="connsiteY18" fmla="*/ 114921 h 438150"/>
                    <a:gd name="connsiteX19" fmla="*/ 425239 w 533400"/>
                    <a:gd name="connsiteY19" fmla="*/ 114921 h 438150"/>
                    <a:gd name="connsiteX20" fmla="*/ 396664 w 533400"/>
                    <a:gd name="connsiteY20" fmla="*/ 267321 h 438150"/>
                    <a:gd name="connsiteX21" fmla="*/ 139489 w 533400"/>
                    <a:gd name="connsiteY21" fmla="*/ 267321 h 438150"/>
                    <a:gd name="connsiteX22" fmla="*/ 110914 w 533400"/>
                    <a:gd name="connsiteY22" fmla="*/ 114921 h 438150"/>
                    <a:gd name="connsiteX23" fmla="*/ 58526 w 533400"/>
                    <a:gd name="connsiteY23" fmla="*/ 114921 h 438150"/>
                    <a:gd name="connsiteX24" fmla="*/ 58526 w 533400"/>
                    <a:gd name="connsiteY24" fmla="*/ 621 h 438150"/>
                    <a:gd name="connsiteX25" fmla="*/ 487151 w 533400"/>
                    <a:gd name="connsiteY25" fmla="*/ 621 h 438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533400" h="438150">
                      <a:moveTo>
                        <a:pt x="96626" y="133971"/>
                      </a:moveTo>
                      <a:lnTo>
                        <a:pt x="125201" y="286371"/>
                      </a:lnTo>
                      <a:lnTo>
                        <a:pt x="410951" y="286371"/>
                      </a:lnTo>
                      <a:lnTo>
                        <a:pt x="439526" y="133971"/>
                      </a:lnTo>
                      <a:lnTo>
                        <a:pt x="534776" y="133971"/>
                      </a:lnTo>
                      <a:lnTo>
                        <a:pt x="515726" y="381621"/>
                      </a:lnTo>
                      <a:lnTo>
                        <a:pt x="458576" y="381621"/>
                      </a:lnTo>
                      <a:lnTo>
                        <a:pt x="458576" y="438771"/>
                      </a:lnTo>
                      <a:lnTo>
                        <a:pt x="439526" y="438771"/>
                      </a:lnTo>
                      <a:lnTo>
                        <a:pt x="439526" y="381621"/>
                      </a:lnTo>
                      <a:lnTo>
                        <a:pt x="96626" y="381621"/>
                      </a:lnTo>
                      <a:lnTo>
                        <a:pt x="96626" y="438771"/>
                      </a:lnTo>
                      <a:lnTo>
                        <a:pt x="77576" y="438771"/>
                      </a:lnTo>
                      <a:lnTo>
                        <a:pt x="77576" y="381621"/>
                      </a:lnTo>
                      <a:lnTo>
                        <a:pt x="20426" y="381621"/>
                      </a:lnTo>
                      <a:lnTo>
                        <a:pt x="1376" y="133971"/>
                      </a:lnTo>
                      <a:lnTo>
                        <a:pt x="96626" y="133971"/>
                      </a:lnTo>
                      <a:close/>
                      <a:moveTo>
                        <a:pt x="487151" y="621"/>
                      </a:moveTo>
                      <a:lnTo>
                        <a:pt x="487151" y="114921"/>
                      </a:lnTo>
                      <a:lnTo>
                        <a:pt x="425239" y="114921"/>
                      </a:lnTo>
                      <a:lnTo>
                        <a:pt x="396664" y="267321"/>
                      </a:lnTo>
                      <a:lnTo>
                        <a:pt x="139489" y="267321"/>
                      </a:lnTo>
                      <a:lnTo>
                        <a:pt x="110914" y="114921"/>
                      </a:lnTo>
                      <a:lnTo>
                        <a:pt x="58526" y="114921"/>
                      </a:lnTo>
                      <a:lnTo>
                        <a:pt x="58526" y="621"/>
                      </a:lnTo>
                      <a:lnTo>
                        <a:pt x="487151" y="6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775C34C4-EC7B-4F31-972F-C615EEF5885F}"/>
                  </a:ext>
                </a:extLst>
              </p:cNvPr>
              <p:cNvGrpSpPr/>
              <p:nvPr/>
            </p:nvGrpSpPr>
            <p:grpSpPr>
              <a:xfrm>
                <a:off x="6644933" y="2136375"/>
                <a:ext cx="1930001" cy="1078158"/>
                <a:chOff x="1203137" y="2118491"/>
                <a:chExt cx="1930001" cy="1078158"/>
              </a:xfrm>
            </p:grpSpPr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31DBB60D-CEB0-4572-BF84-2F7FE8DFC3F1}"/>
                    </a:ext>
                  </a:extLst>
                </p:cNvPr>
                <p:cNvSpPr txBox="1"/>
                <p:nvPr/>
              </p:nvSpPr>
              <p:spPr>
                <a:xfrm>
                  <a:off x="1327216" y="2928560"/>
                  <a:ext cx="1750213" cy="2680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>
                    <a:lnSpc>
                      <a:spcPts val="1500"/>
                    </a:lnSpc>
                    <a:defRPr sz="1200"/>
                  </a:lvl1pPr>
                </a:lstStyle>
                <a:p>
                  <a:pPr algn="ctr">
                    <a:lnSpc>
                      <a:spcPct val="150000"/>
                    </a:lnSpc>
                  </a:pPr>
                  <a:endParaRPr lang="en-US" altLang="zh-CN" sz="1400" dirty="0"/>
                </a:p>
              </p:txBody>
            </p:sp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18A2D91D-0C06-452C-89FD-3C6F82D7D119}"/>
                    </a:ext>
                  </a:extLst>
                </p:cNvPr>
                <p:cNvSpPr txBox="1"/>
                <p:nvPr/>
              </p:nvSpPr>
              <p:spPr>
                <a:xfrm>
                  <a:off x="1203137" y="2118491"/>
                  <a:ext cx="1930001" cy="316319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>
                    <a:defRPr sz="2000" b="1" i="0">
                      <a:gradFill>
                        <a:gsLst>
                          <a:gs pos="0">
                            <a:schemeClr val="accent1">
                              <a:lumMod val="60000"/>
                              <a:lumOff val="40000"/>
                            </a:schemeClr>
                          </a:gs>
                          <a:gs pos="60000">
                            <a:schemeClr val="accent1"/>
                          </a:gs>
                        </a:gsLst>
                        <a:lin ang="2700000" scaled="0"/>
                      </a:gradFill>
                      <a:effectLst>
                        <a:outerShdw blurRad="76200" dist="50800" dir="5400000" algn="ctr" rotWithShape="0">
                          <a:schemeClr val="accent1">
                            <a:alpha val="20000"/>
                          </a:schemeClr>
                        </a:outerShdw>
                      </a:effectLst>
                    </a:defRPr>
                  </a:lvl1pPr>
                </a:lstStyle>
                <a:p>
                  <a:pPr algn="ctr">
                    <a:lnSpc>
                      <a:spcPct val="100000"/>
                    </a:lnSpc>
                    <a:buSzPct val="25000"/>
                  </a:pPr>
                  <a:r>
                    <a:rPr lang="zh-CN" altLang="en-US" sz="2400" dirty="0">
                      <a:solidFill>
                        <a:srgbClr val="FF0000"/>
                      </a:solidFill>
                      <a:effectLst/>
                      <a:latin typeface="华文隶书" panose="02010800040101010101" pitchFamily="2" charset="-122"/>
                      <a:ea typeface="华文隶书" panose="02010800040101010101" pitchFamily="2" charset="-122"/>
                    </a:rPr>
                    <a:t>数据管理与监控</a:t>
                  </a:r>
                  <a:endParaRPr lang="en-US" altLang="zh-CN" sz="2400" dirty="0">
                    <a:solidFill>
                      <a:srgbClr val="FF0000"/>
                    </a:solidFill>
                    <a:effectLst/>
                    <a:latin typeface="华文隶书" panose="02010800040101010101" pitchFamily="2" charset="-122"/>
                    <a:ea typeface="华文隶书" panose="02010800040101010101" pitchFamily="2" charset="-122"/>
                  </a:endParaRPr>
                </a:p>
              </p:txBody>
            </p:sp>
          </p:grp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542584F3-74CB-4C8B-BBB7-8AE909CF1C96}"/>
                </a:ext>
              </a:extLst>
            </p:cNvPr>
            <p:cNvGrpSpPr/>
            <p:nvPr/>
          </p:nvGrpSpPr>
          <p:grpSpPr>
            <a:xfrm>
              <a:off x="8096114" y="1340345"/>
              <a:ext cx="2773741" cy="3961550"/>
              <a:chOff x="8797127" y="1340345"/>
              <a:chExt cx="2773741" cy="3961550"/>
            </a:xfrm>
          </p:grpSpPr>
          <p:sp>
            <p:nvSpPr>
              <p:cNvPr id="31" name="任意多边形: 形状 30">
                <a:extLst>
                  <a:ext uri="{FF2B5EF4-FFF2-40B4-BE49-F238E27FC236}">
                    <a16:creationId xmlns:a16="http://schemas.microsoft.com/office/drawing/2014/main" id="{607359DB-2123-48C7-B57E-300BC6D5F18D}"/>
                  </a:ext>
                </a:extLst>
              </p:cNvPr>
              <p:cNvSpPr/>
              <p:nvPr/>
            </p:nvSpPr>
            <p:spPr>
              <a:xfrm>
                <a:off x="8797127" y="1470364"/>
                <a:ext cx="2773741" cy="3831531"/>
              </a:xfrm>
              <a:custGeom>
                <a:avLst/>
                <a:gdLst>
                  <a:gd name="connsiteX0" fmla="*/ 710698 w 1421396"/>
                  <a:gd name="connsiteY0" fmla="*/ 0 h 2361445"/>
                  <a:gd name="connsiteX1" fmla="*/ 1421396 w 1421396"/>
                  <a:gd name="connsiteY1" fmla="*/ 461726 h 2361445"/>
                  <a:gd name="connsiteX2" fmla="*/ 1421396 w 1421396"/>
                  <a:gd name="connsiteY2" fmla="*/ 1899719 h 2361445"/>
                  <a:gd name="connsiteX3" fmla="*/ 710698 w 1421396"/>
                  <a:gd name="connsiteY3" fmla="*/ 2361445 h 2361445"/>
                  <a:gd name="connsiteX4" fmla="*/ 0 w 1421396"/>
                  <a:gd name="connsiteY4" fmla="*/ 1899719 h 2361445"/>
                  <a:gd name="connsiteX5" fmla="*/ 0 w 1421396"/>
                  <a:gd name="connsiteY5" fmla="*/ 461726 h 2361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21396" h="2361445">
                    <a:moveTo>
                      <a:pt x="710698" y="0"/>
                    </a:moveTo>
                    <a:lnTo>
                      <a:pt x="1421396" y="461726"/>
                    </a:lnTo>
                    <a:lnTo>
                      <a:pt x="1421396" y="1899719"/>
                    </a:lnTo>
                    <a:lnTo>
                      <a:pt x="710698" y="2361445"/>
                    </a:lnTo>
                    <a:lnTo>
                      <a:pt x="0" y="1899719"/>
                    </a:lnTo>
                    <a:lnTo>
                      <a:pt x="0" y="461726"/>
                    </a:lnTo>
                    <a:close/>
                  </a:path>
                </a:pathLst>
              </a:custGeom>
              <a:solidFill>
                <a:schemeClr val="tx2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400" dirty="0"/>
              </a:p>
            </p:txBody>
          </p:sp>
          <p:grpSp>
            <p:nvGrpSpPr>
              <p:cNvPr id="5" name="组合 4">
                <a:extLst>
                  <a:ext uri="{FF2B5EF4-FFF2-40B4-BE49-F238E27FC236}">
                    <a16:creationId xmlns:a16="http://schemas.microsoft.com/office/drawing/2014/main" id="{9CE64964-7B8E-410B-8528-214AF4149BCA}"/>
                  </a:ext>
                </a:extLst>
              </p:cNvPr>
              <p:cNvGrpSpPr/>
              <p:nvPr/>
            </p:nvGrpSpPr>
            <p:grpSpPr>
              <a:xfrm>
                <a:off x="9902411" y="1340345"/>
                <a:ext cx="563170" cy="607876"/>
                <a:chOff x="9775118" y="2001198"/>
                <a:chExt cx="471701" cy="509146"/>
              </a:xfrm>
            </p:grpSpPr>
            <p:sp>
              <p:nvSpPr>
                <p:cNvPr id="11" name="任意多边形: 形状 10">
                  <a:extLst>
                    <a:ext uri="{FF2B5EF4-FFF2-40B4-BE49-F238E27FC236}">
                      <a16:creationId xmlns:a16="http://schemas.microsoft.com/office/drawing/2014/main" id="{252CA7FD-41D7-4D72-8A1B-4A2E8D00A259}"/>
                    </a:ext>
                  </a:extLst>
                </p:cNvPr>
                <p:cNvSpPr/>
                <p:nvPr/>
              </p:nvSpPr>
              <p:spPr>
                <a:xfrm>
                  <a:off x="9775118" y="2001198"/>
                  <a:ext cx="471701" cy="509146"/>
                </a:xfrm>
                <a:custGeom>
                  <a:avLst/>
                  <a:gdLst>
                    <a:gd name="connsiteX0" fmla="*/ 0 w 699346"/>
                    <a:gd name="connsiteY0" fmla="*/ 547573 h 754862"/>
                    <a:gd name="connsiteX1" fmla="*/ 699346 w 699346"/>
                    <a:gd name="connsiteY1" fmla="*/ 547573 h 754862"/>
                    <a:gd name="connsiteX2" fmla="*/ 349673 w 699346"/>
                    <a:gd name="connsiteY2" fmla="*/ 754862 h 754862"/>
                    <a:gd name="connsiteX3" fmla="*/ 349673 w 699346"/>
                    <a:gd name="connsiteY3" fmla="*/ 0 h 754862"/>
                    <a:gd name="connsiteX4" fmla="*/ 699346 w 699346"/>
                    <a:gd name="connsiteY4" fmla="*/ 207289 h 754862"/>
                    <a:gd name="connsiteX5" fmla="*/ 699346 w 699346"/>
                    <a:gd name="connsiteY5" fmla="*/ 547572 h 754862"/>
                    <a:gd name="connsiteX6" fmla="*/ 0 w 699346"/>
                    <a:gd name="connsiteY6" fmla="*/ 547572 h 754862"/>
                    <a:gd name="connsiteX7" fmla="*/ 0 w 699346"/>
                    <a:gd name="connsiteY7" fmla="*/ 207289 h 754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99346" h="754862">
                      <a:moveTo>
                        <a:pt x="0" y="547573"/>
                      </a:moveTo>
                      <a:lnTo>
                        <a:pt x="699346" y="547573"/>
                      </a:lnTo>
                      <a:lnTo>
                        <a:pt x="349673" y="754862"/>
                      </a:lnTo>
                      <a:close/>
                      <a:moveTo>
                        <a:pt x="349673" y="0"/>
                      </a:moveTo>
                      <a:lnTo>
                        <a:pt x="699346" y="207289"/>
                      </a:lnTo>
                      <a:lnTo>
                        <a:pt x="699346" y="547572"/>
                      </a:lnTo>
                      <a:lnTo>
                        <a:pt x="0" y="547572"/>
                      </a:lnTo>
                      <a:lnTo>
                        <a:pt x="0" y="207289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50000">
                      <a:schemeClr val="accent1"/>
                    </a:gs>
                  </a:gsLst>
                  <a:lin ang="2700000" scaled="1"/>
                </a:gradFill>
                <a:ln>
                  <a:noFill/>
                </a:ln>
                <a:effectLst>
                  <a:outerShdw blurRad="177800" dist="152400" dir="2700000" algn="tl" rotWithShape="0">
                    <a:schemeClr val="accent1">
                      <a:alpha val="2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000" b="1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2" name="任意多边形: 形状 11">
                  <a:extLst>
                    <a:ext uri="{FF2B5EF4-FFF2-40B4-BE49-F238E27FC236}">
                      <a16:creationId xmlns:a16="http://schemas.microsoft.com/office/drawing/2014/main" id="{ACCBA9DE-034D-4C4E-8209-9DAFF550850D}"/>
                    </a:ext>
                  </a:extLst>
                </p:cNvPr>
                <p:cNvSpPr/>
                <p:nvPr/>
              </p:nvSpPr>
              <p:spPr bwMode="auto">
                <a:xfrm>
                  <a:off x="9922952" y="2149268"/>
                  <a:ext cx="164610" cy="149913"/>
                </a:xfrm>
                <a:custGeom>
                  <a:avLst/>
                  <a:gdLst>
                    <a:gd name="connsiteX0" fmla="*/ 125329 w 533400"/>
                    <a:gd name="connsiteY0" fmla="*/ 229221 h 485775"/>
                    <a:gd name="connsiteX1" fmla="*/ 125329 w 533400"/>
                    <a:gd name="connsiteY1" fmla="*/ 276846 h 485775"/>
                    <a:gd name="connsiteX2" fmla="*/ 144379 w 533400"/>
                    <a:gd name="connsiteY2" fmla="*/ 276846 h 485775"/>
                    <a:gd name="connsiteX3" fmla="*/ 144379 w 533400"/>
                    <a:gd name="connsiteY3" fmla="*/ 229221 h 485775"/>
                    <a:gd name="connsiteX4" fmla="*/ 392029 w 533400"/>
                    <a:gd name="connsiteY4" fmla="*/ 229221 h 485775"/>
                    <a:gd name="connsiteX5" fmla="*/ 392029 w 533400"/>
                    <a:gd name="connsiteY5" fmla="*/ 276846 h 485775"/>
                    <a:gd name="connsiteX6" fmla="*/ 411079 w 533400"/>
                    <a:gd name="connsiteY6" fmla="*/ 276846 h 485775"/>
                    <a:gd name="connsiteX7" fmla="*/ 411079 w 533400"/>
                    <a:gd name="connsiteY7" fmla="*/ 229221 h 485775"/>
                    <a:gd name="connsiteX8" fmla="*/ 534904 w 533400"/>
                    <a:gd name="connsiteY8" fmla="*/ 229221 h 485775"/>
                    <a:gd name="connsiteX9" fmla="*/ 534904 w 533400"/>
                    <a:gd name="connsiteY9" fmla="*/ 486396 h 485775"/>
                    <a:gd name="connsiteX10" fmla="*/ 1504 w 533400"/>
                    <a:gd name="connsiteY10" fmla="*/ 486396 h 485775"/>
                    <a:gd name="connsiteX11" fmla="*/ 1504 w 533400"/>
                    <a:gd name="connsiteY11" fmla="*/ 229221 h 485775"/>
                    <a:gd name="connsiteX12" fmla="*/ 125329 w 533400"/>
                    <a:gd name="connsiteY12" fmla="*/ 229221 h 485775"/>
                    <a:gd name="connsiteX13" fmla="*/ 411079 w 533400"/>
                    <a:gd name="connsiteY13" fmla="*/ 621 h 485775"/>
                    <a:gd name="connsiteX14" fmla="*/ 411079 w 533400"/>
                    <a:gd name="connsiteY14" fmla="*/ 114921 h 485775"/>
                    <a:gd name="connsiteX15" fmla="*/ 534904 w 533400"/>
                    <a:gd name="connsiteY15" fmla="*/ 114921 h 485775"/>
                    <a:gd name="connsiteX16" fmla="*/ 534904 w 533400"/>
                    <a:gd name="connsiteY16" fmla="*/ 210171 h 485775"/>
                    <a:gd name="connsiteX17" fmla="*/ 1504 w 533400"/>
                    <a:gd name="connsiteY17" fmla="*/ 210171 h 485775"/>
                    <a:gd name="connsiteX18" fmla="*/ 1504 w 533400"/>
                    <a:gd name="connsiteY18" fmla="*/ 114921 h 485775"/>
                    <a:gd name="connsiteX19" fmla="*/ 125329 w 533400"/>
                    <a:gd name="connsiteY19" fmla="*/ 114921 h 485775"/>
                    <a:gd name="connsiteX20" fmla="*/ 125329 w 533400"/>
                    <a:gd name="connsiteY20" fmla="*/ 621 h 485775"/>
                    <a:gd name="connsiteX21" fmla="*/ 411079 w 533400"/>
                    <a:gd name="connsiteY21" fmla="*/ 621 h 485775"/>
                    <a:gd name="connsiteX22" fmla="*/ 392029 w 533400"/>
                    <a:gd name="connsiteY22" fmla="*/ 19671 h 485775"/>
                    <a:gd name="connsiteX23" fmla="*/ 144379 w 533400"/>
                    <a:gd name="connsiteY23" fmla="*/ 19671 h 485775"/>
                    <a:gd name="connsiteX24" fmla="*/ 144379 w 533400"/>
                    <a:gd name="connsiteY24" fmla="*/ 114921 h 485775"/>
                    <a:gd name="connsiteX25" fmla="*/ 392029 w 533400"/>
                    <a:gd name="connsiteY25" fmla="*/ 114921 h 485775"/>
                    <a:gd name="connsiteX26" fmla="*/ 392029 w 533400"/>
                    <a:gd name="connsiteY26" fmla="*/ 19671 h 485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533400" h="485775">
                      <a:moveTo>
                        <a:pt x="125329" y="229221"/>
                      </a:moveTo>
                      <a:lnTo>
                        <a:pt x="125329" y="276846"/>
                      </a:lnTo>
                      <a:lnTo>
                        <a:pt x="144379" y="276846"/>
                      </a:lnTo>
                      <a:lnTo>
                        <a:pt x="144379" y="229221"/>
                      </a:lnTo>
                      <a:lnTo>
                        <a:pt x="392029" y="229221"/>
                      </a:lnTo>
                      <a:lnTo>
                        <a:pt x="392029" y="276846"/>
                      </a:lnTo>
                      <a:lnTo>
                        <a:pt x="411079" y="276846"/>
                      </a:lnTo>
                      <a:lnTo>
                        <a:pt x="411079" y="229221"/>
                      </a:lnTo>
                      <a:lnTo>
                        <a:pt x="534904" y="229221"/>
                      </a:lnTo>
                      <a:lnTo>
                        <a:pt x="534904" y="486396"/>
                      </a:lnTo>
                      <a:lnTo>
                        <a:pt x="1504" y="486396"/>
                      </a:lnTo>
                      <a:lnTo>
                        <a:pt x="1504" y="229221"/>
                      </a:lnTo>
                      <a:lnTo>
                        <a:pt x="125329" y="229221"/>
                      </a:lnTo>
                      <a:close/>
                      <a:moveTo>
                        <a:pt x="411079" y="621"/>
                      </a:moveTo>
                      <a:lnTo>
                        <a:pt x="411079" y="114921"/>
                      </a:lnTo>
                      <a:lnTo>
                        <a:pt x="534904" y="114921"/>
                      </a:lnTo>
                      <a:lnTo>
                        <a:pt x="534904" y="210171"/>
                      </a:lnTo>
                      <a:lnTo>
                        <a:pt x="1504" y="210171"/>
                      </a:lnTo>
                      <a:lnTo>
                        <a:pt x="1504" y="114921"/>
                      </a:lnTo>
                      <a:lnTo>
                        <a:pt x="125329" y="114921"/>
                      </a:lnTo>
                      <a:lnTo>
                        <a:pt x="125329" y="621"/>
                      </a:lnTo>
                      <a:lnTo>
                        <a:pt x="411079" y="621"/>
                      </a:lnTo>
                      <a:close/>
                      <a:moveTo>
                        <a:pt x="392029" y="19671"/>
                      </a:moveTo>
                      <a:lnTo>
                        <a:pt x="144379" y="19671"/>
                      </a:lnTo>
                      <a:lnTo>
                        <a:pt x="144379" y="114921"/>
                      </a:lnTo>
                      <a:lnTo>
                        <a:pt x="392029" y="114921"/>
                      </a:lnTo>
                      <a:lnTo>
                        <a:pt x="392029" y="1967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AB8CE0D3-7E00-41EB-B143-0A2DF523260C}"/>
                  </a:ext>
                </a:extLst>
              </p:cNvPr>
              <p:cNvGrpSpPr/>
              <p:nvPr/>
            </p:nvGrpSpPr>
            <p:grpSpPr>
              <a:xfrm>
                <a:off x="9302070" y="2007316"/>
                <a:ext cx="1750213" cy="812641"/>
                <a:chOff x="1139376" y="2007316"/>
                <a:chExt cx="1750213" cy="812641"/>
              </a:xfrm>
            </p:grpSpPr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D6089FA7-75BE-4C4C-AF11-EF9D9EE3E347}"/>
                    </a:ext>
                  </a:extLst>
                </p:cNvPr>
                <p:cNvSpPr txBox="1"/>
                <p:nvPr/>
              </p:nvSpPr>
              <p:spPr>
                <a:xfrm>
                  <a:off x="1139376" y="2007316"/>
                  <a:ext cx="1750213" cy="41121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>
                    <a:lnSpc>
                      <a:spcPts val="1500"/>
                    </a:lnSpc>
                    <a:defRPr sz="1200"/>
                  </a:lvl1pPr>
                </a:lstStyle>
                <a:p>
                  <a:pPr algn="ctr">
                    <a:lnSpc>
                      <a:spcPct val="150000"/>
                    </a:lnSpc>
                  </a:pPr>
                  <a:r>
                    <a:rPr lang="zh-CN" altLang="en-US" sz="2400" b="1" dirty="0">
                      <a:solidFill>
                        <a:srgbClr val="FF0000"/>
                      </a:solidFill>
                      <a:latin typeface="华文隶书" panose="02010800040101010101" pitchFamily="2" charset="-122"/>
                      <a:ea typeface="华文隶书" panose="02010800040101010101" pitchFamily="2" charset="-122"/>
                    </a:rPr>
                    <a:t>数据销毁</a:t>
                  </a:r>
                  <a:endParaRPr lang="en-US" altLang="zh-CN" sz="2400" b="1" dirty="0">
                    <a:solidFill>
                      <a:srgbClr val="FF0000"/>
                    </a:solidFill>
                    <a:latin typeface="华文隶书" panose="02010800040101010101" pitchFamily="2" charset="-122"/>
                    <a:ea typeface="华文隶书" panose="02010800040101010101" pitchFamily="2" charset="-122"/>
                  </a:endParaRPr>
                </a:p>
              </p:txBody>
            </p:sp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08EF90BF-11B0-4055-8C88-E834AF9585EA}"/>
                    </a:ext>
                  </a:extLst>
                </p:cNvPr>
                <p:cNvSpPr txBox="1"/>
                <p:nvPr/>
              </p:nvSpPr>
              <p:spPr>
                <a:xfrm>
                  <a:off x="2125285" y="2534338"/>
                  <a:ext cx="154073" cy="285619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>
                    <a:defRPr sz="2000" b="1" i="0">
                      <a:gradFill>
                        <a:gsLst>
                          <a:gs pos="0">
                            <a:schemeClr val="accent1">
                              <a:lumMod val="60000"/>
                              <a:lumOff val="40000"/>
                            </a:schemeClr>
                          </a:gs>
                          <a:gs pos="60000">
                            <a:schemeClr val="accent1"/>
                          </a:gs>
                        </a:gsLst>
                        <a:lin ang="2700000" scaled="0"/>
                      </a:gradFill>
                      <a:effectLst>
                        <a:outerShdw blurRad="76200" dist="50800" dir="5400000" algn="ctr" rotWithShape="0">
                          <a:schemeClr val="accent1">
                            <a:alpha val="20000"/>
                          </a:schemeClr>
                        </a:outerShdw>
                      </a:effectLst>
                    </a:defRPr>
                  </a:lvl1pPr>
                </a:lstStyle>
                <a:p>
                  <a:pPr algn="ctr">
                    <a:lnSpc>
                      <a:spcPct val="100000"/>
                    </a:lnSpc>
                    <a:buSzPct val="25000"/>
                  </a:pPr>
                  <a:endParaRPr lang="en-US" altLang="zh-CN" dirty="0">
                    <a:solidFill>
                      <a:schemeClr val="tx1"/>
                    </a:solidFill>
                    <a:effectLst/>
                  </a:endParaRPr>
                </a:p>
              </p:txBody>
            </p:sp>
          </p:grpSp>
        </p:grp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1F5C0087-AFEF-AC41-CC94-89F1B907E330}"/>
              </a:ext>
            </a:extLst>
          </p:cNvPr>
          <p:cNvSpPr txBox="1"/>
          <p:nvPr/>
        </p:nvSpPr>
        <p:spPr>
          <a:xfrm>
            <a:off x="371968" y="2007475"/>
            <a:ext cx="270741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将大数据的分析结果评估实际业务或社会场景中，从而产生经济、社会或技术价值。</a:t>
            </a:r>
            <a:endParaRPr lang="en-US" altLang="zh-CN" sz="1600" dirty="0"/>
          </a:p>
          <a:p>
            <a:r>
              <a:rPr lang="zh-CN" altLang="en-US" sz="1600" dirty="0">
                <a:solidFill>
                  <a:srgbClr val="FFFF00"/>
                </a:solidFill>
              </a:rPr>
              <a:t>业务优化：</a:t>
            </a:r>
            <a:r>
              <a:rPr lang="zh-CN" altLang="en-US" sz="1600" dirty="0"/>
              <a:t>智能推荐系统，供应链优化</a:t>
            </a:r>
            <a:endParaRPr lang="en-US" altLang="zh-CN" sz="1600" dirty="0"/>
          </a:p>
          <a:p>
            <a:r>
              <a:rPr lang="zh-CN" altLang="en-US" sz="1600" dirty="0">
                <a:solidFill>
                  <a:srgbClr val="FFFF00"/>
                </a:solidFill>
              </a:rPr>
              <a:t>预测与决策：</a:t>
            </a:r>
            <a:r>
              <a:rPr lang="zh-CN" altLang="en-US" sz="1600" dirty="0"/>
              <a:t>医疗领域，金融领领域，自动化与自治系统</a:t>
            </a:r>
            <a:endParaRPr lang="en-US" altLang="zh-CN" sz="1600" dirty="0"/>
          </a:p>
          <a:p>
            <a:r>
              <a:rPr lang="zh-CN" altLang="en-US" sz="1600" dirty="0">
                <a:solidFill>
                  <a:srgbClr val="FFFF00"/>
                </a:solidFill>
              </a:rPr>
              <a:t>智慧城市：</a:t>
            </a:r>
            <a:r>
              <a:rPr lang="zh-CN" altLang="en-US" sz="1600" dirty="0"/>
              <a:t>通过交通、能源、水务等数据分析实现城市资源优化。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1CB3884-FDAF-8FE3-E3DF-C739896743C1}"/>
              </a:ext>
            </a:extLst>
          </p:cNvPr>
          <p:cNvSpPr txBox="1"/>
          <p:nvPr/>
        </p:nvSpPr>
        <p:spPr>
          <a:xfrm>
            <a:off x="4571362" y="1986727"/>
            <a:ext cx="2937991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对数据在整个生命周期中的使   用、传输、存储和质量进行高 效实时监控和管理，确保数据的利用、安全性和合规性。</a:t>
            </a:r>
            <a:endParaRPr lang="en-US" altLang="zh-CN" sz="1600" dirty="0"/>
          </a:p>
          <a:p>
            <a:r>
              <a:rPr lang="zh-CN" altLang="en-US" sz="1600" dirty="0">
                <a:solidFill>
                  <a:srgbClr val="FFFF00"/>
                </a:solidFill>
              </a:rPr>
              <a:t>数据质量管理：</a:t>
            </a:r>
            <a:r>
              <a:rPr lang="zh-CN" altLang="en-US" sz="1600" dirty="0"/>
              <a:t>数据完整性，数据一致性，数据更新</a:t>
            </a:r>
            <a:endParaRPr lang="en-US" altLang="zh-CN" sz="1600" dirty="0"/>
          </a:p>
          <a:p>
            <a:r>
              <a:rPr lang="zh-CN" altLang="en-US" sz="1600" dirty="0">
                <a:solidFill>
                  <a:srgbClr val="FFFF00"/>
                </a:solidFill>
              </a:rPr>
              <a:t>实时监控</a:t>
            </a:r>
            <a:r>
              <a:rPr lang="zh-CN" altLang="en-US" sz="1600" dirty="0"/>
              <a:t>：数据流监控，利用工具实时监控数据流，异常检测。</a:t>
            </a:r>
            <a:endParaRPr lang="en-US" altLang="zh-CN" sz="1600" dirty="0"/>
          </a:p>
          <a:p>
            <a:r>
              <a:rPr lang="zh-CN" altLang="en-US" sz="1600" dirty="0">
                <a:solidFill>
                  <a:srgbClr val="FFFF00"/>
                </a:solidFill>
              </a:rPr>
              <a:t>数据安全管理：</a:t>
            </a:r>
            <a:r>
              <a:rPr lang="zh-CN" altLang="en-US" sz="1600" dirty="0"/>
              <a:t>数据加密，访问控制，日志记录。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DAED12C-6E21-8832-EECF-713EE435D78F}"/>
              </a:ext>
            </a:extLst>
          </p:cNvPr>
          <p:cNvSpPr txBox="1"/>
          <p:nvPr/>
        </p:nvSpPr>
        <p:spPr>
          <a:xfrm>
            <a:off x="8580329" y="1887200"/>
            <a:ext cx="33047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数据销毁是指在数据生命周期的最后阶段，采用适当的技术和方法，安全地删除或不再召回需要的数据，以防止数据丢失、抢修或未授权的恢复，同时优化存储成本。</a:t>
            </a:r>
            <a:endParaRPr lang="en-US" altLang="zh-CN" sz="1600" dirty="0"/>
          </a:p>
          <a:p>
            <a:r>
              <a:rPr lang="zh-CN" altLang="en-US" sz="1600" dirty="0">
                <a:solidFill>
                  <a:srgbClr val="FFFF00"/>
                </a:solidFill>
              </a:rPr>
              <a:t>通过软件从存储介质中彻底删除数据：</a:t>
            </a:r>
            <a:r>
              <a:rPr lang="zh-CN" altLang="en-US" sz="1600" dirty="0"/>
              <a:t>数据擦除</a:t>
            </a:r>
            <a:r>
              <a:rPr lang="en-US" altLang="zh-CN" sz="1600" dirty="0"/>
              <a:t>,</a:t>
            </a:r>
            <a:r>
              <a:rPr lang="zh-CN" altLang="en-US" sz="1600" dirty="0"/>
              <a:t>使用专用工具（如</a:t>
            </a:r>
            <a:r>
              <a:rPr lang="en-US" altLang="zh-CN" sz="1600" dirty="0"/>
              <a:t>DBAN</a:t>
            </a:r>
            <a:r>
              <a:rPr lang="zh-CN" altLang="en-US" sz="1600" dirty="0"/>
              <a:t>、</a:t>
            </a:r>
            <a:r>
              <a:rPr lang="en-US" altLang="zh-CN" sz="1600" dirty="0"/>
              <a:t>Eraser</a:t>
            </a:r>
            <a:r>
              <a:rPr lang="zh-CN" altLang="en-US" sz="1600" dirty="0"/>
              <a:t>）覆盖原数据。</a:t>
            </a:r>
            <a:endParaRPr lang="en-US" altLang="zh-CN" sz="1600" dirty="0"/>
          </a:p>
          <a:p>
            <a:r>
              <a:rPr lang="zh-CN" altLang="en-US" sz="1600" dirty="0">
                <a:solidFill>
                  <a:srgbClr val="FFFF00"/>
                </a:solidFill>
              </a:rPr>
              <a:t>加密</a:t>
            </a:r>
            <a:r>
              <a:rPr lang="zh-CN" altLang="en-US" sz="1600" dirty="0"/>
              <a:t>：对数据进行加密后删除加密密钥，使数据无法解密。</a:t>
            </a:r>
            <a:endParaRPr lang="en-US" altLang="zh-CN" sz="1600" dirty="0"/>
          </a:p>
          <a:p>
            <a:r>
              <a:rPr lang="zh-CN" altLang="en-US" sz="1600" dirty="0">
                <a:solidFill>
                  <a:srgbClr val="FFFF00"/>
                </a:solidFill>
              </a:rPr>
              <a:t>物理销毁：</a:t>
            </a:r>
            <a:r>
              <a:rPr lang="zh-CN" altLang="en-US" sz="1600" dirty="0"/>
              <a:t>通过存储破坏介质，确保数据永远无法恢复。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14675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800" decel="100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800" decel="100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800" decel="100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800" decel="100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800" decel="1000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800" decel="100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800" decel="100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800" decel="100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800" decel="1000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800" decel="1000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800" decel="1000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800" decel="1000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800" decel="1000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800" decel="100000" fill="hold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800" decel="100000" fill="hold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800" decel="100000" fill="hold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F1F26C4-592C-CEEA-3C5D-8EF0724C6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02.发展里程碑和重要贡献人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115843"/>
      </p:ext>
    </p:extLst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37136A7-7365-DFB7-C2F9-9FF8683405EE}"/>
              </a:ext>
            </a:extLst>
          </p:cNvPr>
          <p:cNvSpPr txBox="1"/>
          <p:nvPr/>
        </p:nvSpPr>
        <p:spPr>
          <a:xfrm>
            <a:off x="237995" y="475989"/>
            <a:ext cx="714609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1956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年：约翰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·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麦卡锡（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John McCarthy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）提出人工智能（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AI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）概念，并开发了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LISP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语言，为处理大数据的智能算法奠定了基础。</a:t>
            </a:r>
            <a:endParaRPr lang="en-US" altLang="zh-CN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1989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年：蒂姆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·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伯纳斯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-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李（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Tim Berners-Lee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）提出了超文本的概念，并在此后发明了万维网（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WWW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），为大规模数据共享铺平了道路。</a:t>
            </a:r>
            <a:endParaRPr lang="en-US" altLang="zh-CN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1997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年：迈克尔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·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科克雷尔（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Michael Cox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）和戴维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·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埃林顿（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David Ellsworth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）首次在论文中使用“大数据”（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Big Data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），描述了传统数据管理方法无法处理的大数据规模数据。</a:t>
            </a:r>
            <a:endParaRPr lang="en-US" altLang="zh-CN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1998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年：谷歌成立，并开发了搜索引擎，极大推动了网络数据的积累和处理需求。</a:t>
            </a:r>
            <a:endParaRPr lang="en-US" altLang="zh-CN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2006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年：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Hadoop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发布。这是一个开源的大数据处理框架，解决了海量数据的存储和分析问题。</a:t>
            </a:r>
            <a:endParaRPr lang="en-US" altLang="zh-CN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2017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年 ：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深度学习和大数据结合谷歌和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Facebook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发布的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TensorFlow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和</a:t>
            </a:r>
            <a:r>
              <a:rPr lang="en-US" altLang="zh-CN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PyTorch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，推动了基于大数据的深度学习技术在自然语言处理、计算机视觉等领域的应用。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17AEBAD-BE16-D6C5-F334-0DCDB6590D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140" y="294553"/>
            <a:ext cx="3940132" cy="2462582"/>
          </a:xfrm>
          <a:prstGeom prst="rect">
            <a:avLst/>
          </a:prstGeom>
          <a:effectLst>
            <a:glow rad="127000">
              <a:schemeClr val="accent1">
                <a:alpha val="18000"/>
              </a:schemeClr>
            </a:glow>
            <a:outerShdw blurRad="50800" dist="50800" dir="5400000" sx="52000" sy="52000" algn="ctr" rotWithShape="0">
              <a:srgbClr val="000000"/>
            </a:outerShdw>
            <a:softEdge rad="228600"/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1B6FC02-FF2C-F1CF-FF4E-04BC763992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140" y="3197510"/>
            <a:ext cx="3755204" cy="2504721"/>
          </a:xfrm>
          <a:prstGeom prst="rect">
            <a:avLst/>
          </a:prstGeom>
          <a:effectLst>
            <a:reflection blurRad="114300" stA="45000" endPos="65000" dist="50800" dir="5400000" sy="-100000" algn="bl" rotWithShape="0"/>
            <a:softEdge rad="22860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776087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F1F26C4-592C-CEEA-3C5D-8EF0724C6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03.未来发展趋势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435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68">
            <a:extLst>
              <a:ext uri="{FF2B5EF4-FFF2-40B4-BE49-F238E27FC236}">
                <a16:creationId xmlns:a16="http://schemas.microsoft.com/office/drawing/2014/main" id="{D16CA3C2-5E6E-2D42-7841-2A901560DD09}"/>
              </a:ext>
            </a:extLst>
          </p:cNvPr>
          <p:cNvSpPr/>
          <p:nvPr/>
        </p:nvSpPr>
        <p:spPr>
          <a:xfrm>
            <a:off x="666043" y="125259"/>
            <a:ext cx="9962291" cy="1465545"/>
          </a:xfrm>
          <a:prstGeom prst="roundRect">
            <a:avLst>
              <a:gd name="adj" fmla="val 50000"/>
            </a:avLst>
          </a:pr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zh-CN" altLang="en-US" dirty="0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未来的大数据周期将在计算机技术的推动下，呈现出更加高效自动化、多元化、安全化的特征。随着人工智能、边缘计算、云计算、量子生命计算等新兴技术的不断应用，大数据的收集、存储、处理、分析和可视化将更加紧密地结合，推动各行各业的数字化转型和创新发展。</a:t>
            </a:r>
            <a:endParaRPr lang="zh-CN" altLang="en-US" dirty="0">
              <a:solidFill>
                <a:srgbClr val="FFFF00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Arial" panose="020B0604020202020204" pitchFamily="34" charset="0"/>
            </a:endParaRPr>
          </a:p>
        </p:txBody>
      </p:sp>
      <p:sp>
        <p:nvSpPr>
          <p:cNvPr id="4" name="任意多边形: 形状 75">
            <a:extLst>
              <a:ext uri="{FF2B5EF4-FFF2-40B4-BE49-F238E27FC236}">
                <a16:creationId xmlns:a16="http://schemas.microsoft.com/office/drawing/2014/main" id="{D25828FC-543F-2AD2-6511-7B826EF7A55A}"/>
              </a:ext>
            </a:extLst>
          </p:cNvPr>
          <p:cNvSpPr/>
          <p:nvPr/>
        </p:nvSpPr>
        <p:spPr>
          <a:xfrm>
            <a:off x="165001" y="1803489"/>
            <a:ext cx="3536440" cy="2211015"/>
          </a:xfrm>
          <a:prstGeom prst="foldedCorner">
            <a:avLst/>
          </a:pr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  <a:sym typeface="Arial" panose="020B0604020202020204" pitchFamily="34" charset="0"/>
              </a:rPr>
              <a:t>人工智能与机器学习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3E5F45D-EFF8-7D39-F520-70EE282229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67" y="4351592"/>
            <a:ext cx="1716065" cy="1716065"/>
          </a:xfrm>
          <a:prstGeom prst="rect">
            <a:avLst/>
          </a:prstGeom>
          <a:effectLst>
            <a:outerShdw blurRad="50800" dist="50800" algn="ctr" rotWithShape="0">
              <a:srgbClr val="000000">
                <a:alpha val="43137"/>
              </a:srgbClr>
            </a:outerShdw>
            <a:reflection blurRad="12700" stA="45000" endPos="65000" dist="50800" dir="5400000" sy="-100000" algn="bl" rotWithShape="0"/>
            <a:softEdge rad="101600"/>
          </a:effectLst>
        </p:spPr>
      </p:pic>
      <p:sp>
        <p:nvSpPr>
          <p:cNvPr id="7" name="任意多边形: 形状 75">
            <a:extLst>
              <a:ext uri="{FF2B5EF4-FFF2-40B4-BE49-F238E27FC236}">
                <a16:creationId xmlns:a16="http://schemas.microsoft.com/office/drawing/2014/main" id="{974E1DD4-0C04-7363-A4C2-A61EE28E36F9}"/>
              </a:ext>
            </a:extLst>
          </p:cNvPr>
          <p:cNvSpPr/>
          <p:nvPr/>
        </p:nvSpPr>
        <p:spPr>
          <a:xfrm>
            <a:off x="4127325" y="1803489"/>
            <a:ext cx="3388291" cy="2154736"/>
          </a:xfrm>
          <a:prstGeom prst="foldedCorner">
            <a:avLst/>
          </a:pr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altLang="zh-CN" sz="2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        </a:t>
            </a:r>
            <a:r>
              <a:rPr lang="zh-CN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  <a:sym typeface="Arial" panose="020B0604020202020204" pitchFamily="34" charset="0"/>
              </a:rPr>
              <a:t>同态加密</a:t>
            </a:r>
            <a:endParaRPr lang="en-US" altLang="zh-CN" sz="2400" dirty="0">
              <a:solidFill>
                <a:schemeClr val="accent1">
                  <a:lumMod val="60000"/>
                  <a:lumOff val="40000"/>
                </a:schemeClr>
              </a:solidFill>
              <a:latin typeface="华文琥珀" panose="02010800040101010101" pitchFamily="2" charset="-122"/>
              <a:ea typeface="华文琥珀" panose="02010800040101010101" pitchFamily="2" charset="-122"/>
              <a:sym typeface="Arial" panose="020B0604020202020204" pitchFamily="34" charset="0"/>
            </a:endParaRPr>
          </a:p>
          <a:p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r>
              <a:rPr lang="zh-CN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  <a:sym typeface="Arial" panose="020B0604020202020204" pitchFamily="34" charset="0"/>
              </a:rPr>
              <a:t>隐私计算与合规性技术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546D802-872F-93F2-2D15-5DA5DD9684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99" y="4434558"/>
            <a:ext cx="1716065" cy="1716065"/>
          </a:xfrm>
          <a:prstGeom prst="rect">
            <a:avLst/>
          </a:prstGeom>
          <a:effectLst>
            <a:reflection blurRad="12700" stA="45000" endPos="65000" dist="50800" dir="5400000" sy="-100000" algn="bl" rotWithShape="0"/>
            <a:softEdge rad="101600"/>
          </a:effectLst>
        </p:spPr>
      </p:pic>
      <p:sp>
        <p:nvSpPr>
          <p:cNvPr id="10" name="任意多边形: 形状 75">
            <a:extLst>
              <a:ext uri="{FF2B5EF4-FFF2-40B4-BE49-F238E27FC236}">
                <a16:creationId xmlns:a16="http://schemas.microsoft.com/office/drawing/2014/main" id="{18842860-8F7B-87C2-6A9C-8F472BB15C39}"/>
              </a:ext>
            </a:extLst>
          </p:cNvPr>
          <p:cNvSpPr/>
          <p:nvPr/>
        </p:nvSpPr>
        <p:spPr>
          <a:xfrm>
            <a:off x="8204549" y="1803490"/>
            <a:ext cx="2999983" cy="2154736"/>
          </a:xfrm>
          <a:prstGeom prst="foldedCorner">
            <a:avLst/>
          </a:pr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zh-CN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  <a:sym typeface="Arial" panose="020B0604020202020204" pitchFamily="34" charset="0"/>
              </a:rPr>
              <a:t>    数据质量管理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E120050-E5C4-C551-A400-356F37B2E5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2630" y="4434558"/>
            <a:ext cx="1665704" cy="1665704"/>
          </a:xfrm>
          <a:prstGeom prst="rect">
            <a:avLst/>
          </a:prstGeom>
          <a:effectLst>
            <a:reflection blurRad="12700" stA="45000" endPos="65000" dist="50800" dir="5400000" sy="-100000" algn="bl" rotWithShape="0"/>
            <a:softEdge rad="11430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8543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54a1b01b-6e1d-57a9-3fe8-fa8ae0904e1f-17_133322209938180814.pptx"/>
  <p:tag name="ISLIDE.OUTLINE" val="7136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AG" val="03a12446-4040-4dad-8d54-bb681f10892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cc9c5ea9-d044-40b5-80b2-e6bf55dfa85f.pptx"/>
  <p:tag name="ISLIDE.TAG" val="bd142c3d-b2ac-49d2-945d-a40ea7d68a02"/>
  <p:tag name="ISLIDE.OUTLINECONTENT" val="81349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e582a687-8cd5-4e07-9df6-aabe3f77b2d2.pptx"/>
  <p:tag name="ISLIDE.TAG" val="bd142c3d-b2ac-49d2-945d-a40ea7d68a02"/>
  <p:tag name="ISLIDE.OUTLINECONTENT" val="81350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3c6a1e64-41ac-4db0-a345-31a1756d6c8b.pptx"/>
  <p:tag name="ISLIDE.TAG" val="bd142c3d-b2ac-49d2-945d-a40ea7d68a02"/>
  <p:tag name="ISLIDE.OUTLINECONTENT" val="81373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0fb29309-6b02-4843-bd8c-95e54ee6774c.pptx"/>
  <p:tag name="ISLIDE.TAG" val="bd142c3d-b2ac-49d2-945d-a40ea7d68a02"/>
  <p:tag name="ISLIDE.OUTLINECONTENT" val="81358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2e85f550-22a8-4cff-ac2c-ba1c1266778e.pptx"/>
  <p:tag name="ISLIDE.TAG" val="bd142c3d-b2ac-49d2-945d-a40ea7d68a02"/>
  <p:tag name="ISLIDE.OUTLINECONTENT" val="813670"/>
</p:tagLst>
</file>

<file path=ppt/theme/theme1.xml><?xml version="1.0" encoding="utf-8"?>
<a:theme xmlns:a="http://schemas.openxmlformats.org/drawingml/2006/main" name="Designed by OfficePLUS">
  <a:themeElements>
    <a:clrScheme name="iSlid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1389E3"/>
      </a:accent1>
      <a:accent2>
        <a:srgbClr val="EB5F3A"/>
      </a:accent2>
      <a:accent3>
        <a:srgbClr val="0055B3"/>
      </a:accent3>
      <a:accent4>
        <a:srgbClr val="A7ACAE"/>
      </a:accent4>
      <a:accent5>
        <a:srgbClr val="868C8E"/>
      </a:accent5>
      <a:accent6>
        <a:srgbClr val="626365"/>
      </a:accent6>
      <a:hlink>
        <a:srgbClr val="4472C4"/>
      </a:hlink>
      <a:folHlink>
        <a:srgbClr val="BFBFBF"/>
      </a:folHlink>
    </a:clrScheme>
    <a:fontScheme name="iSlide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iSlid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699</TotalTime>
  <Words>950</Words>
  <Application>Microsoft Office PowerPoint</Application>
  <PresentationFormat>宽屏</PresentationFormat>
  <Paragraphs>70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0" baseType="lpstr">
      <vt:lpstr>等线</vt:lpstr>
      <vt:lpstr>仿宋</vt:lpstr>
      <vt:lpstr>华文琥珀</vt:lpstr>
      <vt:lpstr>华文隶书</vt:lpstr>
      <vt:lpstr>华文新魏</vt:lpstr>
      <vt:lpstr>华文中宋</vt:lpstr>
      <vt:lpstr>隶书</vt:lpstr>
      <vt:lpstr>Arial</vt:lpstr>
      <vt:lpstr>Designed by OfficePLUS</vt:lpstr>
      <vt:lpstr>大数据生命周期</vt:lpstr>
      <vt:lpstr>01. 概念、定义及内容</vt:lpstr>
      <vt:lpstr>PowerPoint 演示文稿</vt:lpstr>
      <vt:lpstr>PowerPoint 演示文稿</vt:lpstr>
      <vt:lpstr>PowerPoint 演示文稿</vt:lpstr>
      <vt:lpstr>02.发展里程碑和重要贡献人</vt:lpstr>
      <vt:lpstr>PowerPoint 演示文稿</vt:lpstr>
      <vt:lpstr>03.未来发展趋势</vt:lpstr>
      <vt:lpstr>PowerPoint 演示文稿</vt:lpstr>
      <vt:lpstr>PowerPoint 演示文稿</vt:lpstr>
      <vt:lpstr>PowerPoint 演示文稿</vt:lpstr>
    </vt:vector>
  </TitlesOfParts>
  <Company>OfficePLUS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OfficePLUS PowerPoint Template</dc:title>
  <dc:creator>OfficePLUS</dc:creator>
  <cp:lastModifiedBy>若文 殷</cp:lastModifiedBy>
  <cp:revision>19</cp:revision>
  <cp:lastPrinted>2023-07-31T16:00:00Z</cp:lastPrinted>
  <dcterms:created xsi:type="dcterms:W3CDTF">2023-07-31T16:00:00Z</dcterms:created>
  <dcterms:modified xsi:type="dcterms:W3CDTF">2024-12-03T14:18:57Z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EMPLATE">
    <vt:lpwstr>【F研究报告】16</vt:lpwstr>
  </property>
</Properties>
</file>